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3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16" r:id="rId19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99" Type="http://schemas.openxmlformats.org/officeDocument/2006/relationships/slide" Target="slides/slide8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0ABFAA07-40B6-4BC3-4D31-E5EAFEE758BB}"/>
              </a:ext>
            </a:extLst>
          </p:cNvPr>
          <p:cNvSpPr>
            <a:spLocks noRot="1" noChangeArrowheads="1" noTextEdit="1"/>
          </p:cNvSpPr>
          <p:nvPr>
            <p:ph type="sldImg"/>
          </p:nvPr>
        </p:nvSpPr>
        <p:spPr>
          <a:ln/>
        </p:spPr>
      </p:sp>
      <p:sp>
        <p:nvSpPr>
          <p:cNvPr id="131075" name="Rectangle 3">
            <a:extLst>
              <a:ext uri="{FF2B5EF4-FFF2-40B4-BE49-F238E27FC236}">
                <a16:creationId xmlns:a16="http://schemas.microsoft.com/office/drawing/2014/main" id="{AA586760-E852-BF15-4494-8C5289B737AF}"/>
              </a:ext>
            </a:extLst>
          </p:cNvPr>
          <p:cNvSpPr>
            <a:spLocks noGrp="1" noChangeArrowheads="1"/>
          </p:cNvSpPr>
          <p:nvPr>
            <p:ph type="body" idx="1"/>
          </p:nvPr>
        </p:nvSpPr>
        <p:spPr>
          <a:xfrm>
            <a:off x="935038" y="4416425"/>
            <a:ext cx="5140325" cy="4183063"/>
          </a:xfrm>
        </p:spPr>
        <p:txBody>
          <a:bodyPr lIns="91386" tIns="45692" rIns="91386" bIns="45692"/>
          <a:lstStyle/>
          <a:p>
            <a:r>
              <a:rPr lang="en-US" altLang="zh-CN"/>
              <a:t>Meese</a:t>
            </a:r>
          </a:p>
          <a:p>
            <a:endParaRPr lang="en-US" altLang="zh-CN"/>
          </a:p>
          <a:p>
            <a:r>
              <a:rPr lang="en-US" altLang="zh-CN"/>
              <a:t>Listing of anticipated functions for MATOC</a:t>
            </a:r>
          </a:p>
          <a:p>
            <a:endParaRPr lang="en-US" altLang="zh-CN"/>
          </a:p>
          <a:p>
            <a:r>
              <a:rPr lang="en-US" altLang="zh-CN"/>
              <a:t>Note categories</a:t>
            </a:r>
          </a:p>
          <a:p>
            <a:endParaRPr lang="en-US" altLang="zh-CN"/>
          </a:p>
          <a:p>
            <a:r>
              <a:rPr lang="en-US" altLang="zh-CN"/>
              <a:t>Activities listed also coordinated or shared as necessary with individual agencies, with RESF-1, or other parties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37.xml"/><Relationship Id="rId2" Type="http://schemas.openxmlformats.org/officeDocument/2006/relationships/notesSlide" Target="../notesSlides/notesSlide39.xml"/></Relationships>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1679B80E-32AD-ECED-2129-50FA86984051}"/>
              </a:ext>
            </a:extLst>
          </p:cNvPr>
          <p:cNvSpPr>
            <a:spLocks noGrp="1"/>
          </p:cNvSpPr>
          <p:nvPr>
            <p:ph type="sldNum"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0306A7AE-83E6-4262-8052-B670EB79245F}" type="slidenum">
              <a:rPr kumimoji="0" lang="en-US" altLang="zh-CN" sz="1000" b="0" i="0" u="none" strike="noStrike" kern="1200" cap="none" spc="0" normalizeH="0" baseline="0" noProof="0" smtClean="0">
                <a:ln>
                  <a:noFill/>
                </a:ln>
                <a:solidFill>
                  <a:srgbClr val="FF8000"/>
                </a:solidFill>
                <a:effectLst/>
                <a:uLnTx/>
                <a:uFillTx/>
                <a:latin typeface="Arial" panose="020B0604020202020204" pitchFamily="34" charset="0"/>
                <a:ea typeface="MS PGothic" panose="020B0600070205080204"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83</a:t>
            </a:fld>
            <a:endParaRPr kumimoji="0" lang="en-US" altLang="zh-CN" sz="1000" b="0" i="0" u="none" strike="noStrike" kern="1200" cap="none" spc="0" normalizeH="0" baseline="0" noProof="0">
              <a:ln>
                <a:noFill/>
              </a:ln>
              <a:solidFill>
                <a:srgbClr val="FF8000"/>
              </a:solidFill>
              <a:effectLst/>
              <a:uLnTx/>
              <a:uFillTx/>
              <a:latin typeface="Arial" panose="020B0604020202020204" pitchFamily="34" charset="0"/>
              <a:ea typeface="MS PGothic" panose="020B0600070205080204" pitchFamily="34" charset="-128"/>
              <a:cs typeface="+mn-cs"/>
            </a:endParaRPr>
          </a:p>
        </p:txBody>
      </p:sp>
      <p:sp>
        <p:nvSpPr>
          <p:cNvPr id="130050" name="Rectangle 2">
            <a:extLst>
              <a:ext uri="{FF2B5EF4-FFF2-40B4-BE49-F238E27FC236}">
                <a16:creationId xmlns:a16="http://schemas.microsoft.com/office/drawing/2014/main" id="{1FA241F7-380D-DEC0-3FBA-88C0DFCECB67}"/>
              </a:ext>
            </a:extLst>
          </p:cNvPr>
          <p:cNvSpPr>
            <a:spLocks noGrp="1" noChangeArrowheads="1"/>
          </p:cNvSpPr>
          <p:nvPr>
            <p:ph type="title"/>
          </p:nvPr>
        </p:nvSpPr>
        <p:spPr>
          <a:xfrm>
            <a:off x="228600" y="228600"/>
            <a:ext cx="2863333" cy="1073749"/>
          </a:xfrm>
        </p:spPr>
        <p:txBody>
          <a:bodyPr/>
          <a:lstStyle/>
          <a:p>
            <a:r>
              <a:rPr lang="en-US" altLang="zh-CN" sz="1000" b="0"/>
              <a:t>Proposed MATOC Business Functions</a:t>
            </a:r>
            <a:br>
              <a:rPr lang="en-US" altLang="zh-CN" sz="1000" b="0"/>
            </a:br>
            <a:r>
              <a:rPr lang="en-US" altLang="zh-CN" sz="600" b="0"/>
              <a:t>Adapted from 2006 Volpe Study</a:t>
            </a:r>
            <a:endParaRPr lang="en-US" altLang="zh-CN" sz="1200" b="0"/>
          </a:p>
        </p:txBody>
      </p:sp>
      <p:grpSp>
        <p:nvGrpSpPr>
          <p:cNvPr id="130051" name="Group 3">
            <a:extLst>
              <a:ext uri="{FF2B5EF4-FFF2-40B4-BE49-F238E27FC236}">
                <a16:creationId xmlns:a16="http://schemas.microsoft.com/office/drawing/2014/main" id="{1944720A-440B-076B-8411-8737C9DF7776}"/>
              </a:ext>
            </a:extLst>
          </p:cNvPr>
          <p:cNvGrpSpPr>
            <a:grpSpLocks/>
          </p:cNvGrpSpPr>
          <p:nvPr/>
        </p:nvGrpSpPr>
        <p:grpSpPr bwMode="auto">
          <a:xfrm>
            <a:off x="685800" y="228600"/>
            <a:ext cx="8229600" cy="5486400"/>
            <a:chOff x="418" y="508"/>
            <a:chExt cx="4848" cy="3611"/>
          </a:xfrm>
        </p:grpSpPr>
        <p:sp>
          <p:nvSpPr>
            <p:cNvPr id="130052" name="AutoShape 4">
              <a:extLst>
                <a:ext uri="{FF2B5EF4-FFF2-40B4-BE49-F238E27FC236}">
                  <a16:creationId xmlns:a16="http://schemas.microsoft.com/office/drawing/2014/main" id="{BB09EC86-018E-A1C6-D5FE-2D630878D5AF}"/>
                </a:ext>
              </a:extLst>
            </p:cNvPr>
            <p:cNvSpPr>
              <a:spLocks noChangeAspect="1" noChangeArrowheads="1" noTextEdit="1"/>
            </p:cNvSpPr>
            <p:nvPr/>
          </p:nvSpPr>
          <p:spPr bwMode="auto">
            <a:xfrm>
              <a:off x="418" y="508"/>
              <a:ext cx="4848" cy="3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53" name="Freeform 5">
              <a:extLst>
                <a:ext uri="{FF2B5EF4-FFF2-40B4-BE49-F238E27FC236}">
                  <a16:creationId xmlns:a16="http://schemas.microsoft.com/office/drawing/2014/main" id="{DCA746E9-A1B4-195C-4994-D064E48033A2}"/>
                </a:ext>
              </a:extLst>
            </p:cNvPr>
            <p:cNvSpPr>
              <a:spLocks/>
            </p:cNvSpPr>
            <p:nvPr/>
          </p:nvSpPr>
          <p:spPr bwMode="auto">
            <a:xfrm>
              <a:off x="2275" y="573"/>
              <a:ext cx="1196" cy="599"/>
            </a:xfrm>
            <a:custGeom>
              <a:avLst/>
              <a:gdLst>
                <a:gd name="T0" fmla="*/ 3 w 2394"/>
                <a:gd name="T1" fmla="*/ 558 h 1198"/>
                <a:gd name="T2" fmla="*/ 26 w 2394"/>
                <a:gd name="T3" fmla="*/ 474 h 1198"/>
                <a:gd name="T4" fmla="*/ 73 w 2394"/>
                <a:gd name="T5" fmla="*/ 394 h 1198"/>
                <a:gd name="T6" fmla="*/ 141 w 2394"/>
                <a:gd name="T7" fmla="*/ 318 h 1198"/>
                <a:gd name="T8" fmla="*/ 229 w 2394"/>
                <a:gd name="T9" fmla="*/ 247 h 1198"/>
                <a:gd name="T10" fmla="*/ 336 w 2394"/>
                <a:gd name="T11" fmla="*/ 183 h 1198"/>
                <a:gd name="T12" fmla="*/ 460 w 2394"/>
                <a:gd name="T13" fmla="*/ 127 h 1198"/>
                <a:gd name="T14" fmla="*/ 599 w 2394"/>
                <a:gd name="T15" fmla="*/ 80 h 1198"/>
                <a:gd name="T16" fmla="*/ 749 w 2394"/>
                <a:gd name="T17" fmla="*/ 44 h 1198"/>
                <a:gd name="T18" fmla="*/ 907 w 2394"/>
                <a:gd name="T19" fmla="*/ 18 h 1198"/>
                <a:gd name="T20" fmla="*/ 1072 w 2394"/>
                <a:gd name="T21" fmla="*/ 3 h 1198"/>
                <a:gd name="T22" fmla="*/ 1239 w 2394"/>
                <a:gd name="T23" fmla="*/ 0 h 1198"/>
                <a:gd name="T24" fmla="*/ 1405 w 2394"/>
                <a:gd name="T25" fmla="*/ 9 h 1198"/>
                <a:gd name="T26" fmla="*/ 1567 w 2394"/>
                <a:gd name="T27" fmla="*/ 29 h 1198"/>
                <a:gd name="T28" fmla="*/ 1722 w 2394"/>
                <a:gd name="T29" fmla="*/ 61 h 1198"/>
                <a:gd name="T30" fmla="*/ 1866 w 2394"/>
                <a:gd name="T31" fmla="*/ 103 h 1198"/>
                <a:gd name="T32" fmla="*/ 1998 w 2394"/>
                <a:gd name="T33" fmla="*/ 155 h 1198"/>
                <a:gd name="T34" fmla="*/ 2114 w 2394"/>
                <a:gd name="T35" fmla="*/ 214 h 1198"/>
                <a:gd name="T36" fmla="*/ 2212 w 2394"/>
                <a:gd name="T37" fmla="*/ 282 h 1198"/>
                <a:gd name="T38" fmla="*/ 2291 w 2394"/>
                <a:gd name="T39" fmla="*/ 356 h 1198"/>
                <a:gd name="T40" fmla="*/ 2347 w 2394"/>
                <a:gd name="T41" fmla="*/ 435 h 1198"/>
                <a:gd name="T42" fmla="*/ 2382 w 2394"/>
                <a:gd name="T43" fmla="*/ 517 h 1198"/>
                <a:gd name="T44" fmla="*/ 2394 w 2394"/>
                <a:gd name="T45" fmla="*/ 600 h 1198"/>
                <a:gd name="T46" fmla="*/ 2382 w 2394"/>
                <a:gd name="T47" fmla="*/ 683 h 1198"/>
                <a:gd name="T48" fmla="*/ 2347 w 2394"/>
                <a:gd name="T49" fmla="*/ 765 h 1198"/>
                <a:gd name="T50" fmla="*/ 2291 w 2394"/>
                <a:gd name="T51" fmla="*/ 844 h 1198"/>
                <a:gd name="T52" fmla="*/ 2212 w 2394"/>
                <a:gd name="T53" fmla="*/ 916 h 1198"/>
                <a:gd name="T54" fmla="*/ 2114 w 2394"/>
                <a:gd name="T55" fmla="*/ 985 h 1198"/>
                <a:gd name="T56" fmla="*/ 1998 w 2394"/>
                <a:gd name="T57" fmla="*/ 1045 h 1198"/>
                <a:gd name="T58" fmla="*/ 1866 w 2394"/>
                <a:gd name="T59" fmla="*/ 1097 h 1198"/>
                <a:gd name="T60" fmla="*/ 1722 w 2394"/>
                <a:gd name="T61" fmla="*/ 1138 h 1198"/>
                <a:gd name="T62" fmla="*/ 1567 w 2394"/>
                <a:gd name="T63" fmla="*/ 1169 h 1198"/>
                <a:gd name="T64" fmla="*/ 1405 w 2394"/>
                <a:gd name="T65" fmla="*/ 1191 h 1198"/>
                <a:gd name="T66" fmla="*/ 1239 w 2394"/>
                <a:gd name="T67" fmla="*/ 1198 h 1198"/>
                <a:gd name="T68" fmla="*/ 1072 w 2394"/>
                <a:gd name="T69" fmla="*/ 1195 h 1198"/>
                <a:gd name="T70" fmla="*/ 907 w 2394"/>
                <a:gd name="T71" fmla="*/ 1181 h 1198"/>
                <a:gd name="T72" fmla="*/ 749 w 2394"/>
                <a:gd name="T73" fmla="*/ 1156 h 1198"/>
                <a:gd name="T74" fmla="*/ 599 w 2394"/>
                <a:gd name="T75" fmla="*/ 1118 h 1198"/>
                <a:gd name="T76" fmla="*/ 460 w 2394"/>
                <a:gd name="T77" fmla="*/ 1072 h 1198"/>
                <a:gd name="T78" fmla="*/ 336 w 2394"/>
                <a:gd name="T79" fmla="*/ 1016 h 1198"/>
                <a:gd name="T80" fmla="*/ 229 w 2394"/>
                <a:gd name="T81" fmla="*/ 951 h 1198"/>
                <a:gd name="T82" fmla="*/ 141 w 2394"/>
                <a:gd name="T83" fmla="*/ 882 h 1198"/>
                <a:gd name="T84" fmla="*/ 73 w 2394"/>
                <a:gd name="T85" fmla="*/ 804 h 1198"/>
                <a:gd name="T86" fmla="*/ 26 w 2394"/>
                <a:gd name="T87" fmla="*/ 724 h 1198"/>
                <a:gd name="T88" fmla="*/ 3 w 2394"/>
                <a:gd name="T89" fmla="*/ 641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94" h="1198">
                  <a:moveTo>
                    <a:pt x="0" y="600"/>
                  </a:moveTo>
                  <a:lnTo>
                    <a:pt x="3" y="558"/>
                  </a:lnTo>
                  <a:lnTo>
                    <a:pt x="12" y="517"/>
                  </a:lnTo>
                  <a:lnTo>
                    <a:pt x="26" y="474"/>
                  </a:lnTo>
                  <a:lnTo>
                    <a:pt x="47" y="435"/>
                  </a:lnTo>
                  <a:lnTo>
                    <a:pt x="73" y="394"/>
                  </a:lnTo>
                  <a:lnTo>
                    <a:pt x="103" y="356"/>
                  </a:lnTo>
                  <a:lnTo>
                    <a:pt x="141" y="318"/>
                  </a:lnTo>
                  <a:lnTo>
                    <a:pt x="182" y="282"/>
                  </a:lnTo>
                  <a:lnTo>
                    <a:pt x="229" y="247"/>
                  </a:lnTo>
                  <a:lnTo>
                    <a:pt x="280" y="214"/>
                  </a:lnTo>
                  <a:lnTo>
                    <a:pt x="336" y="183"/>
                  </a:lnTo>
                  <a:lnTo>
                    <a:pt x="396" y="155"/>
                  </a:lnTo>
                  <a:lnTo>
                    <a:pt x="460" y="127"/>
                  </a:lnTo>
                  <a:lnTo>
                    <a:pt x="528" y="103"/>
                  </a:lnTo>
                  <a:lnTo>
                    <a:pt x="599" y="80"/>
                  </a:lnTo>
                  <a:lnTo>
                    <a:pt x="673" y="61"/>
                  </a:lnTo>
                  <a:lnTo>
                    <a:pt x="749" y="44"/>
                  </a:lnTo>
                  <a:lnTo>
                    <a:pt x="827" y="29"/>
                  </a:lnTo>
                  <a:lnTo>
                    <a:pt x="907" y="18"/>
                  </a:lnTo>
                  <a:lnTo>
                    <a:pt x="989" y="9"/>
                  </a:lnTo>
                  <a:lnTo>
                    <a:pt x="1072" y="3"/>
                  </a:lnTo>
                  <a:lnTo>
                    <a:pt x="1155" y="0"/>
                  </a:lnTo>
                  <a:lnTo>
                    <a:pt x="1239" y="0"/>
                  </a:lnTo>
                  <a:lnTo>
                    <a:pt x="1322" y="3"/>
                  </a:lnTo>
                  <a:lnTo>
                    <a:pt x="1405" y="9"/>
                  </a:lnTo>
                  <a:lnTo>
                    <a:pt x="1487" y="18"/>
                  </a:lnTo>
                  <a:lnTo>
                    <a:pt x="1567" y="29"/>
                  </a:lnTo>
                  <a:lnTo>
                    <a:pt x="1645" y="44"/>
                  </a:lnTo>
                  <a:lnTo>
                    <a:pt x="1722" y="61"/>
                  </a:lnTo>
                  <a:lnTo>
                    <a:pt x="1795" y="80"/>
                  </a:lnTo>
                  <a:lnTo>
                    <a:pt x="1866" y="103"/>
                  </a:lnTo>
                  <a:lnTo>
                    <a:pt x="1934" y="127"/>
                  </a:lnTo>
                  <a:lnTo>
                    <a:pt x="1998" y="155"/>
                  </a:lnTo>
                  <a:lnTo>
                    <a:pt x="2058" y="183"/>
                  </a:lnTo>
                  <a:lnTo>
                    <a:pt x="2114" y="214"/>
                  </a:lnTo>
                  <a:lnTo>
                    <a:pt x="2165" y="247"/>
                  </a:lnTo>
                  <a:lnTo>
                    <a:pt x="2212" y="282"/>
                  </a:lnTo>
                  <a:lnTo>
                    <a:pt x="2253" y="318"/>
                  </a:lnTo>
                  <a:lnTo>
                    <a:pt x="2291" y="356"/>
                  </a:lnTo>
                  <a:lnTo>
                    <a:pt x="2321" y="394"/>
                  </a:lnTo>
                  <a:lnTo>
                    <a:pt x="2347" y="435"/>
                  </a:lnTo>
                  <a:lnTo>
                    <a:pt x="2368" y="474"/>
                  </a:lnTo>
                  <a:lnTo>
                    <a:pt x="2382" y="517"/>
                  </a:lnTo>
                  <a:lnTo>
                    <a:pt x="2391" y="558"/>
                  </a:lnTo>
                  <a:lnTo>
                    <a:pt x="2394" y="600"/>
                  </a:lnTo>
                  <a:lnTo>
                    <a:pt x="2391" y="641"/>
                  </a:lnTo>
                  <a:lnTo>
                    <a:pt x="2382" y="683"/>
                  </a:lnTo>
                  <a:lnTo>
                    <a:pt x="2368" y="724"/>
                  </a:lnTo>
                  <a:lnTo>
                    <a:pt x="2347" y="765"/>
                  </a:lnTo>
                  <a:lnTo>
                    <a:pt x="2321" y="804"/>
                  </a:lnTo>
                  <a:lnTo>
                    <a:pt x="2291" y="844"/>
                  </a:lnTo>
                  <a:lnTo>
                    <a:pt x="2253" y="882"/>
                  </a:lnTo>
                  <a:lnTo>
                    <a:pt x="2212" y="916"/>
                  </a:lnTo>
                  <a:lnTo>
                    <a:pt x="2165" y="951"/>
                  </a:lnTo>
                  <a:lnTo>
                    <a:pt x="2114" y="985"/>
                  </a:lnTo>
                  <a:lnTo>
                    <a:pt x="2058" y="1016"/>
                  </a:lnTo>
                  <a:lnTo>
                    <a:pt x="1998" y="1045"/>
                  </a:lnTo>
                  <a:lnTo>
                    <a:pt x="1934" y="1072"/>
                  </a:lnTo>
                  <a:lnTo>
                    <a:pt x="1866" y="1097"/>
                  </a:lnTo>
                  <a:lnTo>
                    <a:pt x="1795" y="1118"/>
                  </a:lnTo>
                  <a:lnTo>
                    <a:pt x="1722" y="1138"/>
                  </a:lnTo>
                  <a:lnTo>
                    <a:pt x="1645" y="1156"/>
                  </a:lnTo>
                  <a:lnTo>
                    <a:pt x="1567" y="1169"/>
                  </a:lnTo>
                  <a:lnTo>
                    <a:pt x="1487" y="1181"/>
                  </a:lnTo>
                  <a:lnTo>
                    <a:pt x="1405" y="1191"/>
                  </a:lnTo>
                  <a:lnTo>
                    <a:pt x="1322" y="1195"/>
                  </a:lnTo>
                  <a:lnTo>
                    <a:pt x="1239" y="1198"/>
                  </a:lnTo>
                  <a:lnTo>
                    <a:pt x="1155" y="1198"/>
                  </a:lnTo>
                  <a:lnTo>
                    <a:pt x="1072" y="1195"/>
                  </a:lnTo>
                  <a:lnTo>
                    <a:pt x="989" y="1191"/>
                  </a:lnTo>
                  <a:lnTo>
                    <a:pt x="907" y="1181"/>
                  </a:lnTo>
                  <a:lnTo>
                    <a:pt x="827" y="1169"/>
                  </a:lnTo>
                  <a:lnTo>
                    <a:pt x="749" y="1156"/>
                  </a:lnTo>
                  <a:lnTo>
                    <a:pt x="673" y="1138"/>
                  </a:lnTo>
                  <a:lnTo>
                    <a:pt x="599" y="1118"/>
                  </a:lnTo>
                  <a:lnTo>
                    <a:pt x="528" y="1097"/>
                  </a:lnTo>
                  <a:lnTo>
                    <a:pt x="460" y="1072"/>
                  </a:lnTo>
                  <a:lnTo>
                    <a:pt x="396" y="1045"/>
                  </a:lnTo>
                  <a:lnTo>
                    <a:pt x="336" y="1016"/>
                  </a:lnTo>
                  <a:lnTo>
                    <a:pt x="280" y="985"/>
                  </a:lnTo>
                  <a:lnTo>
                    <a:pt x="229" y="951"/>
                  </a:lnTo>
                  <a:lnTo>
                    <a:pt x="182" y="916"/>
                  </a:lnTo>
                  <a:lnTo>
                    <a:pt x="141" y="882"/>
                  </a:lnTo>
                  <a:lnTo>
                    <a:pt x="103" y="844"/>
                  </a:lnTo>
                  <a:lnTo>
                    <a:pt x="73" y="804"/>
                  </a:lnTo>
                  <a:lnTo>
                    <a:pt x="47" y="765"/>
                  </a:lnTo>
                  <a:lnTo>
                    <a:pt x="26" y="724"/>
                  </a:lnTo>
                  <a:lnTo>
                    <a:pt x="12" y="683"/>
                  </a:lnTo>
                  <a:lnTo>
                    <a:pt x="3" y="641"/>
                  </a:lnTo>
                  <a:lnTo>
                    <a:pt x="0" y="6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54" name="Freeform 6">
              <a:extLst>
                <a:ext uri="{FF2B5EF4-FFF2-40B4-BE49-F238E27FC236}">
                  <a16:creationId xmlns:a16="http://schemas.microsoft.com/office/drawing/2014/main" id="{9F9091A9-0719-20AF-3F96-ECA79782A844}"/>
                </a:ext>
              </a:extLst>
            </p:cNvPr>
            <p:cNvSpPr>
              <a:spLocks/>
            </p:cNvSpPr>
            <p:nvPr/>
          </p:nvSpPr>
          <p:spPr bwMode="auto">
            <a:xfrm>
              <a:off x="2275" y="573"/>
              <a:ext cx="1196" cy="599"/>
            </a:xfrm>
            <a:custGeom>
              <a:avLst/>
              <a:gdLst>
                <a:gd name="T0" fmla="*/ 3 w 2394"/>
                <a:gd name="T1" fmla="*/ 558 h 1198"/>
                <a:gd name="T2" fmla="*/ 26 w 2394"/>
                <a:gd name="T3" fmla="*/ 474 h 1198"/>
                <a:gd name="T4" fmla="*/ 73 w 2394"/>
                <a:gd name="T5" fmla="*/ 394 h 1198"/>
                <a:gd name="T6" fmla="*/ 141 w 2394"/>
                <a:gd name="T7" fmla="*/ 318 h 1198"/>
                <a:gd name="T8" fmla="*/ 229 w 2394"/>
                <a:gd name="T9" fmla="*/ 247 h 1198"/>
                <a:gd name="T10" fmla="*/ 336 w 2394"/>
                <a:gd name="T11" fmla="*/ 183 h 1198"/>
                <a:gd name="T12" fmla="*/ 460 w 2394"/>
                <a:gd name="T13" fmla="*/ 127 h 1198"/>
                <a:gd name="T14" fmla="*/ 599 w 2394"/>
                <a:gd name="T15" fmla="*/ 80 h 1198"/>
                <a:gd name="T16" fmla="*/ 749 w 2394"/>
                <a:gd name="T17" fmla="*/ 44 h 1198"/>
                <a:gd name="T18" fmla="*/ 907 w 2394"/>
                <a:gd name="T19" fmla="*/ 18 h 1198"/>
                <a:gd name="T20" fmla="*/ 1072 w 2394"/>
                <a:gd name="T21" fmla="*/ 3 h 1198"/>
                <a:gd name="T22" fmla="*/ 1239 w 2394"/>
                <a:gd name="T23" fmla="*/ 0 h 1198"/>
                <a:gd name="T24" fmla="*/ 1405 w 2394"/>
                <a:gd name="T25" fmla="*/ 9 h 1198"/>
                <a:gd name="T26" fmla="*/ 1567 w 2394"/>
                <a:gd name="T27" fmla="*/ 29 h 1198"/>
                <a:gd name="T28" fmla="*/ 1722 w 2394"/>
                <a:gd name="T29" fmla="*/ 61 h 1198"/>
                <a:gd name="T30" fmla="*/ 1866 w 2394"/>
                <a:gd name="T31" fmla="*/ 103 h 1198"/>
                <a:gd name="T32" fmla="*/ 1998 w 2394"/>
                <a:gd name="T33" fmla="*/ 155 h 1198"/>
                <a:gd name="T34" fmla="*/ 2114 w 2394"/>
                <a:gd name="T35" fmla="*/ 214 h 1198"/>
                <a:gd name="T36" fmla="*/ 2212 w 2394"/>
                <a:gd name="T37" fmla="*/ 282 h 1198"/>
                <a:gd name="T38" fmla="*/ 2291 w 2394"/>
                <a:gd name="T39" fmla="*/ 356 h 1198"/>
                <a:gd name="T40" fmla="*/ 2347 w 2394"/>
                <a:gd name="T41" fmla="*/ 435 h 1198"/>
                <a:gd name="T42" fmla="*/ 2382 w 2394"/>
                <a:gd name="T43" fmla="*/ 517 h 1198"/>
                <a:gd name="T44" fmla="*/ 2394 w 2394"/>
                <a:gd name="T45" fmla="*/ 600 h 1198"/>
                <a:gd name="T46" fmla="*/ 2382 w 2394"/>
                <a:gd name="T47" fmla="*/ 683 h 1198"/>
                <a:gd name="T48" fmla="*/ 2347 w 2394"/>
                <a:gd name="T49" fmla="*/ 765 h 1198"/>
                <a:gd name="T50" fmla="*/ 2291 w 2394"/>
                <a:gd name="T51" fmla="*/ 844 h 1198"/>
                <a:gd name="T52" fmla="*/ 2212 w 2394"/>
                <a:gd name="T53" fmla="*/ 916 h 1198"/>
                <a:gd name="T54" fmla="*/ 2114 w 2394"/>
                <a:gd name="T55" fmla="*/ 985 h 1198"/>
                <a:gd name="T56" fmla="*/ 1998 w 2394"/>
                <a:gd name="T57" fmla="*/ 1045 h 1198"/>
                <a:gd name="T58" fmla="*/ 1866 w 2394"/>
                <a:gd name="T59" fmla="*/ 1097 h 1198"/>
                <a:gd name="T60" fmla="*/ 1722 w 2394"/>
                <a:gd name="T61" fmla="*/ 1138 h 1198"/>
                <a:gd name="T62" fmla="*/ 1567 w 2394"/>
                <a:gd name="T63" fmla="*/ 1169 h 1198"/>
                <a:gd name="T64" fmla="*/ 1405 w 2394"/>
                <a:gd name="T65" fmla="*/ 1191 h 1198"/>
                <a:gd name="T66" fmla="*/ 1239 w 2394"/>
                <a:gd name="T67" fmla="*/ 1198 h 1198"/>
                <a:gd name="T68" fmla="*/ 1072 w 2394"/>
                <a:gd name="T69" fmla="*/ 1195 h 1198"/>
                <a:gd name="T70" fmla="*/ 907 w 2394"/>
                <a:gd name="T71" fmla="*/ 1181 h 1198"/>
                <a:gd name="T72" fmla="*/ 749 w 2394"/>
                <a:gd name="T73" fmla="*/ 1156 h 1198"/>
                <a:gd name="T74" fmla="*/ 599 w 2394"/>
                <a:gd name="T75" fmla="*/ 1118 h 1198"/>
                <a:gd name="T76" fmla="*/ 460 w 2394"/>
                <a:gd name="T77" fmla="*/ 1072 h 1198"/>
                <a:gd name="T78" fmla="*/ 336 w 2394"/>
                <a:gd name="T79" fmla="*/ 1016 h 1198"/>
                <a:gd name="T80" fmla="*/ 229 w 2394"/>
                <a:gd name="T81" fmla="*/ 951 h 1198"/>
                <a:gd name="T82" fmla="*/ 141 w 2394"/>
                <a:gd name="T83" fmla="*/ 882 h 1198"/>
                <a:gd name="T84" fmla="*/ 73 w 2394"/>
                <a:gd name="T85" fmla="*/ 804 h 1198"/>
                <a:gd name="T86" fmla="*/ 26 w 2394"/>
                <a:gd name="T87" fmla="*/ 724 h 1198"/>
                <a:gd name="T88" fmla="*/ 3 w 2394"/>
                <a:gd name="T89" fmla="*/ 641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94" h="1198">
                  <a:moveTo>
                    <a:pt x="0" y="600"/>
                  </a:moveTo>
                  <a:lnTo>
                    <a:pt x="3" y="558"/>
                  </a:lnTo>
                  <a:lnTo>
                    <a:pt x="12" y="517"/>
                  </a:lnTo>
                  <a:lnTo>
                    <a:pt x="26" y="474"/>
                  </a:lnTo>
                  <a:lnTo>
                    <a:pt x="47" y="435"/>
                  </a:lnTo>
                  <a:lnTo>
                    <a:pt x="73" y="394"/>
                  </a:lnTo>
                  <a:lnTo>
                    <a:pt x="103" y="356"/>
                  </a:lnTo>
                  <a:lnTo>
                    <a:pt x="141" y="318"/>
                  </a:lnTo>
                  <a:lnTo>
                    <a:pt x="182" y="282"/>
                  </a:lnTo>
                  <a:lnTo>
                    <a:pt x="229" y="247"/>
                  </a:lnTo>
                  <a:lnTo>
                    <a:pt x="280" y="214"/>
                  </a:lnTo>
                  <a:lnTo>
                    <a:pt x="336" y="183"/>
                  </a:lnTo>
                  <a:lnTo>
                    <a:pt x="396" y="155"/>
                  </a:lnTo>
                  <a:lnTo>
                    <a:pt x="460" y="127"/>
                  </a:lnTo>
                  <a:lnTo>
                    <a:pt x="528" y="103"/>
                  </a:lnTo>
                  <a:lnTo>
                    <a:pt x="599" y="80"/>
                  </a:lnTo>
                  <a:lnTo>
                    <a:pt x="673" y="61"/>
                  </a:lnTo>
                  <a:lnTo>
                    <a:pt x="749" y="44"/>
                  </a:lnTo>
                  <a:lnTo>
                    <a:pt x="827" y="29"/>
                  </a:lnTo>
                  <a:lnTo>
                    <a:pt x="907" y="18"/>
                  </a:lnTo>
                  <a:lnTo>
                    <a:pt x="989" y="9"/>
                  </a:lnTo>
                  <a:lnTo>
                    <a:pt x="1072" y="3"/>
                  </a:lnTo>
                  <a:lnTo>
                    <a:pt x="1155" y="0"/>
                  </a:lnTo>
                  <a:lnTo>
                    <a:pt x="1239" y="0"/>
                  </a:lnTo>
                  <a:lnTo>
                    <a:pt x="1322" y="3"/>
                  </a:lnTo>
                  <a:lnTo>
                    <a:pt x="1405" y="9"/>
                  </a:lnTo>
                  <a:lnTo>
                    <a:pt x="1487" y="18"/>
                  </a:lnTo>
                  <a:lnTo>
                    <a:pt x="1567" y="29"/>
                  </a:lnTo>
                  <a:lnTo>
                    <a:pt x="1645" y="44"/>
                  </a:lnTo>
                  <a:lnTo>
                    <a:pt x="1722" y="61"/>
                  </a:lnTo>
                  <a:lnTo>
                    <a:pt x="1795" y="80"/>
                  </a:lnTo>
                  <a:lnTo>
                    <a:pt x="1866" y="103"/>
                  </a:lnTo>
                  <a:lnTo>
                    <a:pt x="1934" y="127"/>
                  </a:lnTo>
                  <a:lnTo>
                    <a:pt x="1998" y="155"/>
                  </a:lnTo>
                  <a:lnTo>
                    <a:pt x="2058" y="183"/>
                  </a:lnTo>
                  <a:lnTo>
                    <a:pt x="2114" y="214"/>
                  </a:lnTo>
                  <a:lnTo>
                    <a:pt x="2165" y="247"/>
                  </a:lnTo>
                  <a:lnTo>
                    <a:pt x="2212" y="282"/>
                  </a:lnTo>
                  <a:lnTo>
                    <a:pt x="2253" y="318"/>
                  </a:lnTo>
                  <a:lnTo>
                    <a:pt x="2291" y="356"/>
                  </a:lnTo>
                  <a:lnTo>
                    <a:pt x="2321" y="394"/>
                  </a:lnTo>
                  <a:lnTo>
                    <a:pt x="2347" y="435"/>
                  </a:lnTo>
                  <a:lnTo>
                    <a:pt x="2368" y="474"/>
                  </a:lnTo>
                  <a:lnTo>
                    <a:pt x="2382" y="517"/>
                  </a:lnTo>
                  <a:lnTo>
                    <a:pt x="2391" y="558"/>
                  </a:lnTo>
                  <a:lnTo>
                    <a:pt x="2394" y="600"/>
                  </a:lnTo>
                  <a:lnTo>
                    <a:pt x="2391" y="641"/>
                  </a:lnTo>
                  <a:lnTo>
                    <a:pt x="2382" y="683"/>
                  </a:lnTo>
                  <a:lnTo>
                    <a:pt x="2368" y="724"/>
                  </a:lnTo>
                  <a:lnTo>
                    <a:pt x="2347" y="765"/>
                  </a:lnTo>
                  <a:lnTo>
                    <a:pt x="2321" y="804"/>
                  </a:lnTo>
                  <a:lnTo>
                    <a:pt x="2291" y="844"/>
                  </a:lnTo>
                  <a:lnTo>
                    <a:pt x="2253" y="882"/>
                  </a:lnTo>
                  <a:lnTo>
                    <a:pt x="2212" y="916"/>
                  </a:lnTo>
                  <a:lnTo>
                    <a:pt x="2165" y="951"/>
                  </a:lnTo>
                  <a:lnTo>
                    <a:pt x="2114" y="985"/>
                  </a:lnTo>
                  <a:lnTo>
                    <a:pt x="2058" y="1016"/>
                  </a:lnTo>
                  <a:lnTo>
                    <a:pt x="1998" y="1045"/>
                  </a:lnTo>
                  <a:lnTo>
                    <a:pt x="1934" y="1072"/>
                  </a:lnTo>
                  <a:lnTo>
                    <a:pt x="1866" y="1097"/>
                  </a:lnTo>
                  <a:lnTo>
                    <a:pt x="1795" y="1118"/>
                  </a:lnTo>
                  <a:lnTo>
                    <a:pt x="1722" y="1138"/>
                  </a:lnTo>
                  <a:lnTo>
                    <a:pt x="1645" y="1156"/>
                  </a:lnTo>
                  <a:lnTo>
                    <a:pt x="1567" y="1169"/>
                  </a:lnTo>
                  <a:lnTo>
                    <a:pt x="1487" y="1181"/>
                  </a:lnTo>
                  <a:lnTo>
                    <a:pt x="1405" y="1191"/>
                  </a:lnTo>
                  <a:lnTo>
                    <a:pt x="1322" y="1195"/>
                  </a:lnTo>
                  <a:lnTo>
                    <a:pt x="1239" y="1198"/>
                  </a:lnTo>
                  <a:lnTo>
                    <a:pt x="1155" y="1198"/>
                  </a:lnTo>
                  <a:lnTo>
                    <a:pt x="1072" y="1195"/>
                  </a:lnTo>
                  <a:lnTo>
                    <a:pt x="989" y="1191"/>
                  </a:lnTo>
                  <a:lnTo>
                    <a:pt x="907" y="1181"/>
                  </a:lnTo>
                  <a:lnTo>
                    <a:pt x="827" y="1169"/>
                  </a:lnTo>
                  <a:lnTo>
                    <a:pt x="749" y="1156"/>
                  </a:lnTo>
                  <a:lnTo>
                    <a:pt x="673" y="1138"/>
                  </a:lnTo>
                  <a:lnTo>
                    <a:pt x="599" y="1118"/>
                  </a:lnTo>
                  <a:lnTo>
                    <a:pt x="528" y="1097"/>
                  </a:lnTo>
                  <a:lnTo>
                    <a:pt x="460" y="1072"/>
                  </a:lnTo>
                  <a:lnTo>
                    <a:pt x="396" y="1045"/>
                  </a:lnTo>
                  <a:lnTo>
                    <a:pt x="336" y="1016"/>
                  </a:lnTo>
                  <a:lnTo>
                    <a:pt x="280" y="985"/>
                  </a:lnTo>
                  <a:lnTo>
                    <a:pt x="229" y="951"/>
                  </a:lnTo>
                  <a:lnTo>
                    <a:pt x="182" y="916"/>
                  </a:lnTo>
                  <a:lnTo>
                    <a:pt x="141" y="882"/>
                  </a:lnTo>
                  <a:lnTo>
                    <a:pt x="103" y="844"/>
                  </a:lnTo>
                  <a:lnTo>
                    <a:pt x="73" y="804"/>
                  </a:lnTo>
                  <a:lnTo>
                    <a:pt x="47" y="765"/>
                  </a:lnTo>
                  <a:lnTo>
                    <a:pt x="26" y="724"/>
                  </a:lnTo>
                  <a:lnTo>
                    <a:pt x="12" y="683"/>
                  </a:lnTo>
                  <a:lnTo>
                    <a:pt x="3" y="641"/>
                  </a:lnTo>
                  <a:lnTo>
                    <a:pt x="0" y="600"/>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55" name="Freeform 7">
              <a:extLst>
                <a:ext uri="{FF2B5EF4-FFF2-40B4-BE49-F238E27FC236}">
                  <a16:creationId xmlns:a16="http://schemas.microsoft.com/office/drawing/2014/main" id="{2969842E-49E2-FF52-73F0-39A84AA98693}"/>
                </a:ext>
              </a:extLst>
            </p:cNvPr>
            <p:cNvSpPr>
              <a:spLocks/>
            </p:cNvSpPr>
            <p:nvPr/>
          </p:nvSpPr>
          <p:spPr bwMode="auto">
            <a:xfrm>
              <a:off x="2218" y="516"/>
              <a:ext cx="1197" cy="599"/>
            </a:xfrm>
            <a:custGeom>
              <a:avLst/>
              <a:gdLst>
                <a:gd name="T0" fmla="*/ 3 w 2393"/>
                <a:gd name="T1" fmla="*/ 557 h 1198"/>
                <a:gd name="T2" fmla="*/ 26 w 2393"/>
                <a:gd name="T3" fmla="*/ 474 h 1198"/>
                <a:gd name="T4" fmla="*/ 72 w 2393"/>
                <a:gd name="T5" fmla="*/ 393 h 1198"/>
                <a:gd name="T6" fmla="*/ 141 w 2393"/>
                <a:gd name="T7" fmla="*/ 318 h 1198"/>
                <a:gd name="T8" fmla="*/ 228 w 2393"/>
                <a:gd name="T9" fmla="*/ 246 h 1198"/>
                <a:gd name="T10" fmla="*/ 336 w 2393"/>
                <a:gd name="T11" fmla="*/ 183 h 1198"/>
                <a:gd name="T12" fmla="*/ 460 w 2393"/>
                <a:gd name="T13" fmla="*/ 127 h 1198"/>
                <a:gd name="T14" fmla="*/ 599 w 2393"/>
                <a:gd name="T15" fmla="*/ 80 h 1198"/>
                <a:gd name="T16" fmla="*/ 748 w 2393"/>
                <a:gd name="T17" fmla="*/ 44 h 1198"/>
                <a:gd name="T18" fmla="*/ 907 w 2393"/>
                <a:gd name="T19" fmla="*/ 18 h 1198"/>
                <a:gd name="T20" fmla="*/ 1072 w 2393"/>
                <a:gd name="T21" fmla="*/ 3 h 1198"/>
                <a:gd name="T22" fmla="*/ 1238 w 2393"/>
                <a:gd name="T23" fmla="*/ 0 h 1198"/>
                <a:gd name="T24" fmla="*/ 1404 w 2393"/>
                <a:gd name="T25" fmla="*/ 9 h 1198"/>
                <a:gd name="T26" fmla="*/ 1566 w 2393"/>
                <a:gd name="T27" fmla="*/ 28 h 1198"/>
                <a:gd name="T28" fmla="*/ 1722 w 2393"/>
                <a:gd name="T29" fmla="*/ 60 h 1198"/>
                <a:gd name="T30" fmla="*/ 1866 w 2393"/>
                <a:gd name="T31" fmla="*/ 103 h 1198"/>
                <a:gd name="T32" fmla="*/ 1997 w 2393"/>
                <a:gd name="T33" fmla="*/ 154 h 1198"/>
                <a:gd name="T34" fmla="*/ 2114 w 2393"/>
                <a:gd name="T35" fmla="*/ 213 h 1198"/>
                <a:gd name="T36" fmla="*/ 2212 w 2393"/>
                <a:gd name="T37" fmla="*/ 281 h 1198"/>
                <a:gd name="T38" fmla="*/ 2290 w 2393"/>
                <a:gd name="T39" fmla="*/ 356 h 1198"/>
                <a:gd name="T40" fmla="*/ 2346 w 2393"/>
                <a:gd name="T41" fmla="*/ 434 h 1198"/>
                <a:gd name="T42" fmla="*/ 2381 w 2393"/>
                <a:gd name="T43" fmla="*/ 516 h 1198"/>
                <a:gd name="T44" fmla="*/ 2393 w 2393"/>
                <a:gd name="T45" fmla="*/ 599 h 1198"/>
                <a:gd name="T46" fmla="*/ 2381 w 2393"/>
                <a:gd name="T47" fmla="*/ 683 h 1198"/>
                <a:gd name="T48" fmla="*/ 2346 w 2393"/>
                <a:gd name="T49" fmla="*/ 764 h 1198"/>
                <a:gd name="T50" fmla="*/ 2290 w 2393"/>
                <a:gd name="T51" fmla="*/ 843 h 1198"/>
                <a:gd name="T52" fmla="*/ 2212 w 2393"/>
                <a:gd name="T53" fmla="*/ 916 h 1198"/>
                <a:gd name="T54" fmla="*/ 2114 w 2393"/>
                <a:gd name="T55" fmla="*/ 984 h 1198"/>
                <a:gd name="T56" fmla="*/ 1997 w 2393"/>
                <a:gd name="T57" fmla="*/ 1045 h 1198"/>
                <a:gd name="T58" fmla="*/ 1866 w 2393"/>
                <a:gd name="T59" fmla="*/ 1096 h 1198"/>
                <a:gd name="T60" fmla="*/ 1722 w 2393"/>
                <a:gd name="T61" fmla="*/ 1137 h 1198"/>
                <a:gd name="T62" fmla="*/ 1566 w 2393"/>
                <a:gd name="T63" fmla="*/ 1169 h 1198"/>
                <a:gd name="T64" fmla="*/ 1404 w 2393"/>
                <a:gd name="T65" fmla="*/ 1190 h 1198"/>
                <a:gd name="T66" fmla="*/ 1238 w 2393"/>
                <a:gd name="T67" fmla="*/ 1198 h 1198"/>
                <a:gd name="T68" fmla="*/ 1072 w 2393"/>
                <a:gd name="T69" fmla="*/ 1194 h 1198"/>
                <a:gd name="T70" fmla="*/ 907 w 2393"/>
                <a:gd name="T71" fmla="*/ 1181 h 1198"/>
                <a:gd name="T72" fmla="*/ 748 w 2393"/>
                <a:gd name="T73" fmla="*/ 1155 h 1198"/>
                <a:gd name="T74" fmla="*/ 599 w 2393"/>
                <a:gd name="T75" fmla="*/ 1117 h 1198"/>
                <a:gd name="T76" fmla="*/ 460 w 2393"/>
                <a:gd name="T77" fmla="*/ 1072 h 1198"/>
                <a:gd name="T78" fmla="*/ 336 w 2393"/>
                <a:gd name="T79" fmla="*/ 1016 h 1198"/>
                <a:gd name="T80" fmla="*/ 228 w 2393"/>
                <a:gd name="T81" fmla="*/ 951 h 1198"/>
                <a:gd name="T82" fmla="*/ 141 w 2393"/>
                <a:gd name="T83" fmla="*/ 881 h 1198"/>
                <a:gd name="T84" fmla="*/ 72 w 2393"/>
                <a:gd name="T85" fmla="*/ 804 h 1198"/>
                <a:gd name="T86" fmla="*/ 26 w 2393"/>
                <a:gd name="T87" fmla="*/ 724 h 1198"/>
                <a:gd name="T88" fmla="*/ 3 w 2393"/>
                <a:gd name="T89" fmla="*/ 64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93" h="1198">
                  <a:moveTo>
                    <a:pt x="0" y="599"/>
                  </a:moveTo>
                  <a:lnTo>
                    <a:pt x="3" y="557"/>
                  </a:lnTo>
                  <a:lnTo>
                    <a:pt x="12" y="516"/>
                  </a:lnTo>
                  <a:lnTo>
                    <a:pt x="26" y="474"/>
                  </a:lnTo>
                  <a:lnTo>
                    <a:pt x="47" y="434"/>
                  </a:lnTo>
                  <a:lnTo>
                    <a:pt x="72" y="393"/>
                  </a:lnTo>
                  <a:lnTo>
                    <a:pt x="103" y="356"/>
                  </a:lnTo>
                  <a:lnTo>
                    <a:pt x="141" y="318"/>
                  </a:lnTo>
                  <a:lnTo>
                    <a:pt x="181" y="281"/>
                  </a:lnTo>
                  <a:lnTo>
                    <a:pt x="228" y="246"/>
                  </a:lnTo>
                  <a:lnTo>
                    <a:pt x="280" y="213"/>
                  </a:lnTo>
                  <a:lnTo>
                    <a:pt x="336" y="183"/>
                  </a:lnTo>
                  <a:lnTo>
                    <a:pt x="396" y="154"/>
                  </a:lnTo>
                  <a:lnTo>
                    <a:pt x="460" y="127"/>
                  </a:lnTo>
                  <a:lnTo>
                    <a:pt x="528" y="103"/>
                  </a:lnTo>
                  <a:lnTo>
                    <a:pt x="599" y="80"/>
                  </a:lnTo>
                  <a:lnTo>
                    <a:pt x="673" y="60"/>
                  </a:lnTo>
                  <a:lnTo>
                    <a:pt x="748" y="44"/>
                  </a:lnTo>
                  <a:lnTo>
                    <a:pt x="827" y="28"/>
                  </a:lnTo>
                  <a:lnTo>
                    <a:pt x="907" y="18"/>
                  </a:lnTo>
                  <a:lnTo>
                    <a:pt x="989" y="9"/>
                  </a:lnTo>
                  <a:lnTo>
                    <a:pt x="1072" y="3"/>
                  </a:lnTo>
                  <a:lnTo>
                    <a:pt x="1155" y="0"/>
                  </a:lnTo>
                  <a:lnTo>
                    <a:pt x="1238" y="0"/>
                  </a:lnTo>
                  <a:lnTo>
                    <a:pt x="1321" y="3"/>
                  </a:lnTo>
                  <a:lnTo>
                    <a:pt x="1404" y="9"/>
                  </a:lnTo>
                  <a:lnTo>
                    <a:pt x="1486" y="18"/>
                  </a:lnTo>
                  <a:lnTo>
                    <a:pt x="1566" y="28"/>
                  </a:lnTo>
                  <a:lnTo>
                    <a:pt x="1645" y="44"/>
                  </a:lnTo>
                  <a:lnTo>
                    <a:pt x="1722" y="60"/>
                  </a:lnTo>
                  <a:lnTo>
                    <a:pt x="1795" y="80"/>
                  </a:lnTo>
                  <a:lnTo>
                    <a:pt x="1866" y="103"/>
                  </a:lnTo>
                  <a:lnTo>
                    <a:pt x="1934" y="127"/>
                  </a:lnTo>
                  <a:lnTo>
                    <a:pt x="1997" y="154"/>
                  </a:lnTo>
                  <a:lnTo>
                    <a:pt x="2058" y="183"/>
                  </a:lnTo>
                  <a:lnTo>
                    <a:pt x="2114" y="213"/>
                  </a:lnTo>
                  <a:lnTo>
                    <a:pt x="2165" y="246"/>
                  </a:lnTo>
                  <a:lnTo>
                    <a:pt x="2212" y="281"/>
                  </a:lnTo>
                  <a:lnTo>
                    <a:pt x="2253" y="318"/>
                  </a:lnTo>
                  <a:lnTo>
                    <a:pt x="2290" y="356"/>
                  </a:lnTo>
                  <a:lnTo>
                    <a:pt x="2321" y="393"/>
                  </a:lnTo>
                  <a:lnTo>
                    <a:pt x="2346" y="434"/>
                  </a:lnTo>
                  <a:lnTo>
                    <a:pt x="2368" y="474"/>
                  </a:lnTo>
                  <a:lnTo>
                    <a:pt x="2381" y="516"/>
                  </a:lnTo>
                  <a:lnTo>
                    <a:pt x="2390" y="557"/>
                  </a:lnTo>
                  <a:lnTo>
                    <a:pt x="2393" y="599"/>
                  </a:lnTo>
                  <a:lnTo>
                    <a:pt x="2390" y="640"/>
                  </a:lnTo>
                  <a:lnTo>
                    <a:pt x="2381" y="683"/>
                  </a:lnTo>
                  <a:lnTo>
                    <a:pt x="2368" y="724"/>
                  </a:lnTo>
                  <a:lnTo>
                    <a:pt x="2346" y="764"/>
                  </a:lnTo>
                  <a:lnTo>
                    <a:pt x="2321" y="804"/>
                  </a:lnTo>
                  <a:lnTo>
                    <a:pt x="2290" y="843"/>
                  </a:lnTo>
                  <a:lnTo>
                    <a:pt x="2253" y="881"/>
                  </a:lnTo>
                  <a:lnTo>
                    <a:pt x="2212" y="916"/>
                  </a:lnTo>
                  <a:lnTo>
                    <a:pt x="2165" y="951"/>
                  </a:lnTo>
                  <a:lnTo>
                    <a:pt x="2114" y="984"/>
                  </a:lnTo>
                  <a:lnTo>
                    <a:pt x="2058" y="1016"/>
                  </a:lnTo>
                  <a:lnTo>
                    <a:pt x="1997" y="1045"/>
                  </a:lnTo>
                  <a:lnTo>
                    <a:pt x="1934" y="1072"/>
                  </a:lnTo>
                  <a:lnTo>
                    <a:pt x="1866" y="1096"/>
                  </a:lnTo>
                  <a:lnTo>
                    <a:pt x="1795" y="1117"/>
                  </a:lnTo>
                  <a:lnTo>
                    <a:pt x="1722" y="1137"/>
                  </a:lnTo>
                  <a:lnTo>
                    <a:pt x="1645" y="1155"/>
                  </a:lnTo>
                  <a:lnTo>
                    <a:pt x="1566" y="1169"/>
                  </a:lnTo>
                  <a:lnTo>
                    <a:pt x="1486" y="1181"/>
                  </a:lnTo>
                  <a:lnTo>
                    <a:pt x="1404" y="1190"/>
                  </a:lnTo>
                  <a:lnTo>
                    <a:pt x="1321" y="1194"/>
                  </a:lnTo>
                  <a:lnTo>
                    <a:pt x="1238" y="1198"/>
                  </a:lnTo>
                  <a:lnTo>
                    <a:pt x="1155" y="1198"/>
                  </a:lnTo>
                  <a:lnTo>
                    <a:pt x="1072" y="1194"/>
                  </a:lnTo>
                  <a:lnTo>
                    <a:pt x="989" y="1190"/>
                  </a:lnTo>
                  <a:lnTo>
                    <a:pt x="907" y="1181"/>
                  </a:lnTo>
                  <a:lnTo>
                    <a:pt x="827" y="1169"/>
                  </a:lnTo>
                  <a:lnTo>
                    <a:pt x="748" y="1155"/>
                  </a:lnTo>
                  <a:lnTo>
                    <a:pt x="673" y="1137"/>
                  </a:lnTo>
                  <a:lnTo>
                    <a:pt x="599" y="1117"/>
                  </a:lnTo>
                  <a:lnTo>
                    <a:pt x="528" y="1096"/>
                  </a:lnTo>
                  <a:lnTo>
                    <a:pt x="460" y="1072"/>
                  </a:lnTo>
                  <a:lnTo>
                    <a:pt x="396" y="1045"/>
                  </a:lnTo>
                  <a:lnTo>
                    <a:pt x="336" y="1016"/>
                  </a:lnTo>
                  <a:lnTo>
                    <a:pt x="280" y="984"/>
                  </a:lnTo>
                  <a:lnTo>
                    <a:pt x="228" y="951"/>
                  </a:lnTo>
                  <a:lnTo>
                    <a:pt x="181" y="916"/>
                  </a:lnTo>
                  <a:lnTo>
                    <a:pt x="141" y="881"/>
                  </a:lnTo>
                  <a:lnTo>
                    <a:pt x="103" y="843"/>
                  </a:lnTo>
                  <a:lnTo>
                    <a:pt x="72" y="804"/>
                  </a:lnTo>
                  <a:lnTo>
                    <a:pt x="47" y="764"/>
                  </a:lnTo>
                  <a:lnTo>
                    <a:pt x="26" y="724"/>
                  </a:lnTo>
                  <a:lnTo>
                    <a:pt x="12" y="683"/>
                  </a:lnTo>
                  <a:lnTo>
                    <a:pt x="3" y="640"/>
                  </a:lnTo>
                  <a:lnTo>
                    <a:pt x="0" y="599"/>
                  </a:lnTo>
                  <a:close/>
                </a:path>
              </a:pathLst>
            </a:custGeom>
            <a:solidFill>
              <a:srgbClr val="00FFFF"/>
            </a:solidFill>
            <a:ln w="317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56" name="Rectangle 8">
              <a:extLst>
                <a:ext uri="{FF2B5EF4-FFF2-40B4-BE49-F238E27FC236}">
                  <a16:creationId xmlns:a16="http://schemas.microsoft.com/office/drawing/2014/main" id="{E9E1140A-52FA-C296-86AF-234C58E85F44}"/>
                </a:ext>
              </a:extLst>
            </p:cNvPr>
            <p:cNvSpPr>
              <a:spLocks noChangeArrowheads="1"/>
            </p:cNvSpPr>
            <p:nvPr/>
          </p:nvSpPr>
          <p:spPr bwMode="auto">
            <a:xfrm>
              <a:off x="2594" y="544"/>
              <a:ext cx="1"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57" name="Rectangle 9">
              <a:extLst>
                <a:ext uri="{FF2B5EF4-FFF2-40B4-BE49-F238E27FC236}">
                  <a16:creationId xmlns:a16="http://schemas.microsoft.com/office/drawing/2014/main" id="{00085B93-830C-5161-1C27-8C8FA507C9A6}"/>
                </a:ext>
              </a:extLst>
            </p:cNvPr>
            <p:cNvSpPr>
              <a:spLocks noChangeArrowheads="1"/>
            </p:cNvSpPr>
            <p:nvPr/>
          </p:nvSpPr>
          <p:spPr bwMode="auto">
            <a:xfrm>
              <a:off x="2451" y="680"/>
              <a:ext cx="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58" name="Rectangle 10">
              <a:extLst>
                <a:ext uri="{FF2B5EF4-FFF2-40B4-BE49-F238E27FC236}">
                  <a16:creationId xmlns:a16="http://schemas.microsoft.com/office/drawing/2014/main" id="{BE3F5476-A0DE-49CB-89FB-7F9042BB91AF}"/>
                </a:ext>
              </a:extLst>
            </p:cNvPr>
            <p:cNvSpPr>
              <a:spLocks noChangeArrowheads="1"/>
            </p:cNvSpPr>
            <p:nvPr/>
          </p:nvSpPr>
          <p:spPr bwMode="auto">
            <a:xfrm>
              <a:off x="2544" y="720"/>
              <a:ext cx="486"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rPr>
                <a:t>MATOC</a:t>
              </a:r>
            </a:p>
          </p:txBody>
        </p:sp>
        <p:sp>
          <p:nvSpPr>
            <p:cNvPr id="130059" name="Rectangle 11">
              <a:extLst>
                <a:ext uri="{FF2B5EF4-FFF2-40B4-BE49-F238E27FC236}">
                  <a16:creationId xmlns:a16="http://schemas.microsoft.com/office/drawing/2014/main" id="{525DF422-8C18-0D84-A08F-BB43CC2A9FF5}"/>
                </a:ext>
              </a:extLst>
            </p:cNvPr>
            <p:cNvSpPr>
              <a:spLocks noChangeArrowheads="1"/>
            </p:cNvSpPr>
            <p:nvPr/>
          </p:nvSpPr>
          <p:spPr bwMode="auto">
            <a:xfrm>
              <a:off x="2599" y="953"/>
              <a:ext cx="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0" name="Freeform 12">
              <a:extLst>
                <a:ext uri="{FF2B5EF4-FFF2-40B4-BE49-F238E27FC236}">
                  <a16:creationId xmlns:a16="http://schemas.microsoft.com/office/drawing/2014/main" id="{5C139CA8-E90A-0F94-A982-039BFE6F9B90}"/>
                </a:ext>
              </a:extLst>
            </p:cNvPr>
            <p:cNvSpPr>
              <a:spLocks/>
            </p:cNvSpPr>
            <p:nvPr/>
          </p:nvSpPr>
          <p:spPr bwMode="auto">
            <a:xfrm>
              <a:off x="486" y="1370"/>
              <a:ext cx="794" cy="398"/>
            </a:xfrm>
            <a:custGeom>
              <a:avLst/>
              <a:gdLst>
                <a:gd name="T0" fmla="*/ 3 w 1588"/>
                <a:gd name="T1" fmla="*/ 362 h 795"/>
                <a:gd name="T2" fmla="*/ 27 w 1588"/>
                <a:gd name="T3" fmla="*/ 294 h 795"/>
                <a:gd name="T4" fmla="*/ 74 w 1588"/>
                <a:gd name="T5" fmla="*/ 229 h 795"/>
                <a:gd name="T6" fmla="*/ 144 w 1588"/>
                <a:gd name="T7" fmla="*/ 169 h 795"/>
                <a:gd name="T8" fmla="*/ 233 w 1588"/>
                <a:gd name="T9" fmla="*/ 116 h 795"/>
                <a:gd name="T10" fmla="*/ 339 w 1588"/>
                <a:gd name="T11" fmla="*/ 71 h 795"/>
                <a:gd name="T12" fmla="*/ 458 w 1588"/>
                <a:gd name="T13" fmla="*/ 36 h 795"/>
                <a:gd name="T14" fmla="*/ 588 w 1588"/>
                <a:gd name="T15" fmla="*/ 13 h 795"/>
                <a:gd name="T16" fmla="*/ 724 w 1588"/>
                <a:gd name="T17" fmla="*/ 1 h 795"/>
                <a:gd name="T18" fmla="*/ 863 w 1588"/>
                <a:gd name="T19" fmla="*/ 1 h 795"/>
                <a:gd name="T20" fmla="*/ 999 w 1588"/>
                <a:gd name="T21" fmla="*/ 13 h 795"/>
                <a:gd name="T22" fmla="*/ 1129 w 1588"/>
                <a:gd name="T23" fmla="*/ 36 h 795"/>
                <a:gd name="T24" fmla="*/ 1249 w 1588"/>
                <a:gd name="T25" fmla="*/ 71 h 795"/>
                <a:gd name="T26" fmla="*/ 1355 w 1588"/>
                <a:gd name="T27" fmla="*/ 116 h 795"/>
                <a:gd name="T28" fmla="*/ 1444 w 1588"/>
                <a:gd name="T29" fmla="*/ 169 h 795"/>
                <a:gd name="T30" fmla="*/ 1514 w 1588"/>
                <a:gd name="T31" fmla="*/ 229 h 795"/>
                <a:gd name="T32" fmla="*/ 1560 w 1588"/>
                <a:gd name="T33" fmla="*/ 294 h 795"/>
                <a:gd name="T34" fmla="*/ 1585 w 1588"/>
                <a:gd name="T35" fmla="*/ 362 h 795"/>
                <a:gd name="T36" fmla="*/ 1585 w 1588"/>
                <a:gd name="T37" fmla="*/ 431 h 795"/>
                <a:gd name="T38" fmla="*/ 1560 w 1588"/>
                <a:gd name="T39" fmla="*/ 500 h 795"/>
                <a:gd name="T40" fmla="*/ 1514 w 1588"/>
                <a:gd name="T41" fmla="*/ 565 h 795"/>
                <a:gd name="T42" fmla="*/ 1444 w 1588"/>
                <a:gd name="T43" fmla="*/ 625 h 795"/>
                <a:gd name="T44" fmla="*/ 1355 w 1588"/>
                <a:gd name="T45" fmla="*/ 678 h 795"/>
                <a:gd name="T46" fmla="*/ 1249 w 1588"/>
                <a:gd name="T47" fmla="*/ 722 h 795"/>
                <a:gd name="T48" fmla="*/ 1129 w 1588"/>
                <a:gd name="T49" fmla="*/ 757 h 795"/>
                <a:gd name="T50" fmla="*/ 999 w 1588"/>
                <a:gd name="T51" fmla="*/ 781 h 795"/>
                <a:gd name="T52" fmla="*/ 863 w 1588"/>
                <a:gd name="T53" fmla="*/ 793 h 795"/>
                <a:gd name="T54" fmla="*/ 724 w 1588"/>
                <a:gd name="T55" fmla="*/ 793 h 795"/>
                <a:gd name="T56" fmla="*/ 588 w 1588"/>
                <a:gd name="T57" fmla="*/ 781 h 795"/>
                <a:gd name="T58" fmla="*/ 458 w 1588"/>
                <a:gd name="T59" fmla="*/ 757 h 795"/>
                <a:gd name="T60" fmla="*/ 339 w 1588"/>
                <a:gd name="T61" fmla="*/ 722 h 795"/>
                <a:gd name="T62" fmla="*/ 233 w 1588"/>
                <a:gd name="T63" fmla="*/ 678 h 795"/>
                <a:gd name="T64" fmla="*/ 144 w 1588"/>
                <a:gd name="T65" fmla="*/ 625 h 795"/>
                <a:gd name="T66" fmla="*/ 74 w 1588"/>
                <a:gd name="T67" fmla="*/ 565 h 795"/>
                <a:gd name="T68" fmla="*/ 27 w 1588"/>
                <a:gd name="T69" fmla="*/ 500 h 795"/>
                <a:gd name="T70" fmla="*/ 3 w 1588"/>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3" y="362"/>
                  </a:lnTo>
                  <a:lnTo>
                    <a:pt x="12" y="328"/>
                  </a:lnTo>
                  <a:lnTo>
                    <a:pt x="27" y="294"/>
                  </a:lnTo>
                  <a:lnTo>
                    <a:pt x="48" y="260"/>
                  </a:lnTo>
                  <a:lnTo>
                    <a:pt x="74" y="229"/>
                  </a:lnTo>
                  <a:lnTo>
                    <a:pt x="106" y="198"/>
                  </a:lnTo>
                  <a:lnTo>
                    <a:pt x="144" y="169"/>
                  </a:lnTo>
                  <a:lnTo>
                    <a:pt x="186" y="141"/>
                  </a:lnTo>
                  <a:lnTo>
                    <a:pt x="233" y="116"/>
                  </a:lnTo>
                  <a:lnTo>
                    <a:pt x="283" y="92"/>
                  </a:lnTo>
                  <a:lnTo>
                    <a:pt x="339" y="71"/>
                  </a:lnTo>
                  <a:lnTo>
                    <a:pt x="396" y="53"/>
                  </a:lnTo>
                  <a:lnTo>
                    <a:pt x="458" y="36"/>
                  </a:lnTo>
                  <a:lnTo>
                    <a:pt x="522" y="24"/>
                  </a:lnTo>
                  <a:lnTo>
                    <a:pt x="588" y="13"/>
                  </a:lnTo>
                  <a:lnTo>
                    <a:pt x="656" y="6"/>
                  </a:lnTo>
                  <a:lnTo>
                    <a:pt x="724" y="1"/>
                  </a:lnTo>
                  <a:lnTo>
                    <a:pt x="794" y="0"/>
                  </a:lnTo>
                  <a:lnTo>
                    <a:pt x="863" y="1"/>
                  </a:lnTo>
                  <a:lnTo>
                    <a:pt x="931" y="6"/>
                  </a:lnTo>
                  <a:lnTo>
                    <a:pt x="999" y="13"/>
                  </a:lnTo>
                  <a:lnTo>
                    <a:pt x="1066" y="24"/>
                  </a:lnTo>
                  <a:lnTo>
                    <a:pt x="1129" y="36"/>
                  </a:lnTo>
                  <a:lnTo>
                    <a:pt x="1190" y="53"/>
                  </a:lnTo>
                  <a:lnTo>
                    <a:pt x="1249" y="71"/>
                  </a:lnTo>
                  <a:lnTo>
                    <a:pt x="1303" y="92"/>
                  </a:lnTo>
                  <a:lnTo>
                    <a:pt x="1355" y="116"/>
                  </a:lnTo>
                  <a:lnTo>
                    <a:pt x="1402" y="141"/>
                  </a:lnTo>
                  <a:lnTo>
                    <a:pt x="1444" y="169"/>
                  </a:lnTo>
                  <a:lnTo>
                    <a:pt x="1482" y="198"/>
                  </a:lnTo>
                  <a:lnTo>
                    <a:pt x="1514" y="229"/>
                  </a:lnTo>
                  <a:lnTo>
                    <a:pt x="1539" y="260"/>
                  </a:lnTo>
                  <a:lnTo>
                    <a:pt x="1560" y="294"/>
                  </a:lnTo>
                  <a:lnTo>
                    <a:pt x="1576" y="328"/>
                  </a:lnTo>
                  <a:lnTo>
                    <a:pt x="1585" y="362"/>
                  </a:lnTo>
                  <a:lnTo>
                    <a:pt x="1588" y="397"/>
                  </a:lnTo>
                  <a:lnTo>
                    <a:pt x="1585" y="431"/>
                  </a:lnTo>
                  <a:lnTo>
                    <a:pt x="1576" y="466"/>
                  </a:lnTo>
                  <a:lnTo>
                    <a:pt x="1560" y="500"/>
                  </a:lnTo>
                  <a:lnTo>
                    <a:pt x="1539" y="533"/>
                  </a:lnTo>
                  <a:lnTo>
                    <a:pt x="1514" y="565"/>
                  </a:lnTo>
                  <a:lnTo>
                    <a:pt x="1482" y="595"/>
                  </a:lnTo>
                  <a:lnTo>
                    <a:pt x="1444" y="625"/>
                  </a:lnTo>
                  <a:lnTo>
                    <a:pt x="1402" y="653"/>
                  </a:lnTo>
                  <a:lnTo>
                    <a:pt x="1355" y="678"/>
                  </a:lnTo>
                  <a:lnTo>
                    <a:pt x="1303" y="701"/>
                  </a:lnTo>
                  <a:lnTo>
                    <a:pt x="1249" y="722"/>
                  </a:lnTo>
                  <a:lnTo>
                    <a:pt x="1190" y="742"/>
                  </a:lnTo>
                  <a:lnTo>
                    <a:pt x="1129" y="757"/>
                  </a:lnTo>
                  <a:lnTo>
                    <a:pt x="1066" y="771"/>
                  </a:lnTo>
                  <a:lnTo>
                    <a:pt x="999" y="781"/>
                  </a:lnTo>
                  <a:lnTo>
                    <a:pt x="931" y="789"/>
                  </a:lnTo>
                  <a:lnTo>
                    <a:pt x="863" y="793"/>
                  </a:lnTo>
                  <a:lnTo>
                    <a:pt x="794" y="795"/>
                  </a:lnTo>
                  <a:lnTo>
                    <a:pt x="724" y="793"/>
                  </a:lnTo>
                  <a:lnTo>
                    <a:pt x="656" y="789"/>
                  </a:lnTo>
                  <a:lnTo>
                    <a:pt x="588" y="781"/>
                  </a:lnTo>
                  <a:lnTo>
                    <a:pt x="522" y="771"/>
                  </a:lnTo>
                  <a:lnTo>
                    <a:pt x="458" y="757"/>
                  </a:lnTo>
                  <a:lnTo>
                    <a:pt x="396" y="742"/>
                  </a:lnTo>
                  <a:lnTo>
                    <a:pt x="339" y="722"/>
                  </a:lnTo>
                  <a:lnTo>
                    <a:pt x="283" y="701"/>
                  </a:lnTo>
                  <a:lnTo>
                    <a:pt x="233" y="678"/>
                  </a:lnTo>
                  <a:lnTo>
                    <a:pt x="186" y="653"/>
                  </a:lnTo>
                  <a:lnTo>
                    <a:pt x="144" y="625"/>
                  </a:lnTo>
                  <a:lnTo>
                    <a:pt x="106" y="595"/>
                  </a:lnTo>
                  <a:lnTo>
                    <a:pt x="74" y="565"/>
                  </a:lnTo>
                  <a:lnTo>
                    <a:pt x="48" y="533"/>
                  </a:lnTo>
                  <a:lnTo>
                    <a:pt x="27" y="500"/>
                  </a:lnTo>
                  <a:lnTo>
                    <a:pt x="12" y="466"/>
                  </a:lnTo>
                  <a:lnTo>
                    <a:pt x="3" y="431"/>
                  </a:lnTo>
                  <a:lnTo>
                    <a:pt x="0" y="3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1" name="Freeform 13">
              <a:extLst>
                <a:ext uri="{FF2B5EF4-FFF2-40B4-BE49-F238E27FC236}">
                  <a16:creationId xmlns:a16="http://schemas.microsoft.com/office/drawing/2014/main" id="{60873A74-F59C-389F-9C4C-89BF07E66026}"/>
                </a:ext>
              </a:extLst>
            </p:cNvPr>
            <p:cNvSpPr>
              <a:spLocks/>
            </p:cNvSpPr>
            <p:nvPr/>
          </p:nvSpPr>
          <p:spPr bwMode="auto">
            <a:xfrm>
              <a:off x="486" y="1370"/>
              <a:ext cx="794" cy="398"/>
            </a:xfrm>
            <a:custGeom>
              <a:avLst/>
              <a:gdLst>
                <a:gd name="T0" fmla="*/ 3 w 1588"/>
                <a:gd name="T1" fmla="*/ 362 h 795"/>
                <a:gd name="T2" fmla="*/ 27 w 1588"/>
                <a:gd name="T3" fmla="*/ 294 h 795"/>
                <a:gd name="T4" fmla="*/ 74 w 1588"/>
                <a:gd name="T5" fmla="*/ 229 h 795"/>
                <a:gd name="T6" fmla="*/ 144 w 1588"/>
                <a:gd name="T7" fmla="*/ 169 h 795"/>
                <a:gd name="T8" fmla="*/ 233 w 1588"/>
                <a:gd name="T9" fmla="*/ 116 h 795"/>
                <a:gd name="T10" fmla="*/ 339 w 1588"/>
                <a:gd name="T11" fmla="*/ 71 h 795"/>
                <a:gd name="T12" fmla="*/ 458 w 1588"/>
                <a:gd name="T13" fmla="*/ 36 h 795"/>
                <a:gd name="T14" fmla="*/ 588 w 1588"/>
                <a:gd name="T15" fmla="*/ 13 h 795"/>
                <a:gd name="T16" fmla="*/ 724 w 1588"/>
                <a:gd name="T17" fmla="*/ 1 h 795"/>
                <a:gd name="T18" fmla="*/ 863 w 1588"/>
                <a:gd name="T19" fmla="*/ 1 h 795"/>
                <a:gd name="T20" fmla="*/ 999 w 1588"/>
                <a:gd name="T21" fmla="*/ 13 h 795"/>
                <a:gd name="T22" fmla="*/ 1129 w 1588"/>
                <a:gd name="T23" fmla="*/ 36 h 795"/>
                <a:gd name="T24" fmla="*/ 1249 w 1588"/>
                <a:gd name="T25" fmla="*/ 71 h 795"/>
                <a:gd name="T26" fmla="*/ 1355 w 1588"/>
                <a:gd name="T27" fmla="*/ 116 h 795"/>
                <a:gd name="T28" fmla="*/ 1444 w 1588"/>
                <a:gd name="T29" fmla="*/ 169 h 795"/>
                <a:gd name="T30" fmla="*/ 1514 w 1588"/>
                <a:gd name="T31" fmla="*/ 229 h 795"/>
                <a:gd name="T32" fmla="*/ 1560 w 1588"/>
                <a:gd name="T33" fmla="*/ 294 h 795"/>
                <a:gd name="T34" fmla="*/ 1585 w 1588"/>
                <a:gd name="T35" fmla="*/ 362 h 795"/>
                <a:gd name="T36" fmla="*/ 1585 w 1588"/>
                <a:gd name="T37" fmla="*/ 431 h 795"/>
                <a:gd name="T38" fmla="*/ 1560 w 1588"/>
                <a:gd name="T39" fmla="*/ 500 h 795"/>
                <a:gd name="T40" fmla="*/ 1514 w 1588"/>
                <a:gd name="T41" fmla="*/ 565 h 795"/>
                <a:gd name="T42" fmla="*/ 1444 w 1588"/>
                <a:gd name="T43" fmla="*/ 625 h 795"/>
                <a:gd name="T44" fmla="*/ 1355 w 1588"/>
                <a:gd name="T45" fmla="*/ 678 h 795"/>
                <a:gd name="T46" fmla="*/ 1249 w 1588"/>
                <a:gd name="T47" fmla="*/ 722 h 795"/>
                <a:gd name="T48" fmla="*/ 1129 w 1588"/>
                <a:gd name="T49" fmla="*/ 757 h 795"/>
                <a:gd name="T50" fmla="*/ 999 w 1588"/>
                <a:gd name="T51" fmla="*/ 781 h 795"/>
                <a:gd name="T52" fmla="*/ 863 w 1588"/>
                <a:gd name="T53" fmla="*/ 793 h 795"/>
                <a:gd name="T54" fmla="*/ 724 w 1588"/>
                <a:gd name="T55" fmla="*/ 793 h 795"/>
                <a:gd name="T56" fmla="*/ 588 w 1588"/>
                <a:gd name="T57" fmla="*/ 781 h 795"/>
                <a:gd name="T58" fmla="*/ 458 w 1588"/>
                <a:gd name="T59" fmla="*/ 757 h 795"/>
                <a:gd name="T60" fmla="*/ 339 w 1588"/>
                <a:gd name="T61" fmla="*/ 722 h 795"/>
                <a:gd name="T62" fmla="*/ 233 w 1588"/>
                <a:gd name="T63" fmla="*/ 678 h 795"/>
                <a:gd name="T64" fmla="*/ 144 w 1588"/>
                <a:gd name="T65" fmla="*/ 625 h 795"/>
                <a:gd name="T66" fmla="*/ 74 w 1588"/>
                <a:gd name="T67" fmla="*/ 565 h 795"/>
                <a:gd name="T68" fmla="*/ 27 w 1588"/>
                <a:gd name="T69" fmla="*/ 500 h 795"/>
                <a:gd name="T70" fmla="*/ 3 w 1588"/>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3" y="362"/>
                  </a:lnTo>
                  <a:lnTo>
                    <a:pt x="12" y="328"/>
                  </a:lnTo>
                  <a:lnTo>
                    <a:pt x="27" y="294"/>
                  </a:lnTo>
                  <a:lnTo>
                    <a:pt x="48" y="260"/>
                  </a:lnTo>
                  <a:lnTo>
                    <a:pt x="74" y="229"/>
                  </a:lnTo>
                  <a:lnTo>
                    <a:pt x="106" y="198"/>
                  </a:lnTo>
                  <a:lnTo>
                    <a:pt x="144" y="169"/>
                  </a:lnTo>
                  <a:lnTo>
                    <a:pt x="186" y="141"/>
                  </a:lnTo>
                  <a:lnTo>
                    <a:pt x="233" y="116"/>
                  </a:lnTo>
                  <a:lnTo>
                    <a:pt x="283" y="92"/>
                  </a:lnTo>
                  <a:lnTo>
                    <a:pt x="339" y="71"/>
                  </a:lnTo>
                  <a:lnTo>
                    <a:pt x="396" y="53"/>
                  </a:lnTo>
                  <a:lnTo>
                    <a:pt x="458" y="36"/>
                  </a:lnTo>
                  <a:lnTo>
                    <a:pt x="522" y="24"/>
                  </a:lnTo>
                  <a:lnTo>
                    <a:pt x="588" y="13"/>
                  </a:lnTo>
                  <a:lnTo>
                    <a:pt x="656" y="6"/>
                  </a:lnTo>
                  <a:lnTo>
                    <a:pt x="724" y="1"/>
                  </a:lnTo>
                  <a:lnTo>
                    <a:pt x="794" y="0"/>
                  </a:lnTo>
                  <a:lnTo>
                    <a:pt x="863" y="1"/>
                  </a:lnTo>
                  <a:lnTo>
                    <a:pt x="931" y="6"/>
                  </a:lnTo>
                  <a:lnTo>
                    <a:pt x="999" y="13"/>
                  </a:lnTo>
                  <a:lnTo>
                    <a:pt x="1066" y="24"/>
                  </a:lnTo>
                  <a:lnTo>
                    <a:pt x="1129" y="36"/>
                  </a:lnTo>
                  <a:lnTo>
                    <a:pt x="1190" y="53"/>
                  </a:lnTo>
                  <a:lnTo>
                    <a:pt x="1249" y="71"/>
                  </a:lnTo>
                  <a:lnTo>
                    <a:pt x="1303" y="92"/>
                  </a:lnTo>
                  <a:lnTo>
                    <a:pt x="1355" y="116"/>
                  </a:lnTo>
                  <a:lnTo>
                    <a:pt x="1402" y="141"/>
                  </a:lnTo>
                  <a:lnTo>
                    <a:pt x="1444" y="169"/>
                  </a:lnTo>
                  <a:lnTo>
                    <a:pt x="1482" y="198"/>
                  </a:lnTo>
                  <a:lnTo>
                    <a:pt x="1514" y="229"/>
                  </a:lnTo>
                  <a:lnTo>
                    <a:pt x="1539" y="260"/>
                  </a:lnTo>
                  <a:lnTo>
                    <a:pt x="1560" y="294"/>
                  </a:lnTo>
                  <a:lnTo>
                    <a:pt x="1576" y="328"/>
                  </a:lnTo>
                  <a:lnTo>
                    <a:pt x="1585" y="362"/>
                  </a:lnTo>
                  <a:lnTo>
                    <a:pt x="1588" y="397"/>
                  </a:lnTo>
                  <a:lnTo>
                    <a:pt x="1585" y="431"/>
                  </a:lnTo>
                  <a:lnTo>
                    <a:pt x="1576" y="466"/>
                  </a:lnTo>
                  <a:lnTo>
                    <a:pt x="1560" y="500"/>
                  </a:lnTo>
                  <a:lnTo>
                    <a:pt x="1539" y="533"/>
                  </a:lnTo>
                  <a:lnTo>
                    <a:pt x="1514" y="565"/>
                  </a:lnTo>
                  <a:lnTo>
                    <a:pt x="1482" y="595"/>
                  </a:lnTo>
                  <a:lnTo>
                    <a:pt x="1444" y="625"/>
                  </a:lnTo>
                  <a:lnTo>
                    <a:pt x="1402" y="653"/>
                  </a:lnTo>
                  <a:lnTo>
                    <a:pt x="1355" y="678"/>
                  </a:lnTo>
                  <a:lnTo>
                    <a:pt x="1303" y="701"/>
                  </a:lnTo>
                  <a:lnTo>
                    <a:pt x="1249" y="722"/>
                  </a:lnTo>
                  <a:lnTo>
                    <a:pt x="1190" y="742"/>
                  </a:lnTo>
                  <a:lnTo>
                    <a:pt x="1129" y="757"/>
                  </a:lnTo>
                  <a:lnTo>
                    <a:pt x="1066" y="771"/>
                  </a:lnTo>
                  <a:lnTo>
                    <a:pt x="999" y="781"/>
                  </a:lnTo>
                  <a:lnTo>
                    <a:pt x="931" y="789"/>
                  </a:lnTo>
                  <a:lnTo>
                    <a:pt x="863" y="793"/>
                  </a:lnTo>
                  <a:lnTo>
                    <a:pt x="794" y="795"/>
                  </a:lnTo>
                  <a:lnTo>
                    <a:pt x="724" y="793"/>
                  </a:lnTo>
                  <a:lnTo>
                    <a:pt x="656" y="789"/>
                  </a:lnTo>
                  <a:lnTo>
                    <a:pt x="588" y="781"/>
                  </a:lnTo>
                  <a:lnTo>
                    <a:pt x="522" y="771"/>
                  </a:lnTo>
                  <a:lnTo>
                    <a:pt x="458" y="757"/>
                  </a:lnTo>
                  <a:lnTo>
                    <a:pt x="396" y="742"/>
                  </a:lnTo>
                  <a:lnTo>
                    <a:pt x="339" y="722"/>
                  </a:lnTo>
                  <a:lnTo>
                    <a:pt x="283" y="701"/>
                  </a:lnTo>
                  <a:lnTo>
                    <a:pt x="233" y="678"/>
                  </a:lnTo>
                  <a:lnTo>
                    <a:pt x="186" y="653"/>
                  </a:lnTo>
                  <a:lnTo>
                    <a:pt x="144" y="625"/>
                  </a:lnTo>
                  <a:lnTo>
                    <a:pt x="106" y="595"/>
                  </a:lnTo>
                  <a:lnTo>
                    <a:pt x="74" y="565"/>
                  </a:lnTo>
                  <a:lnTo>
                    <a:pt x="48" y="533"/>
                  </a:lnTo>
                  <a:lnTo>
                    <a:pt x="27" y="500"/>
                  </a:lnTo>
                  <a:lnTo>
                    <a:pt x="12" y="466"/>
                  </a:lnTo>
                  <a:lnTo>
                    <a:pt x="3" y="431"/>
                  </a:lnTo>
                  <a:lnTo>
                    <a:pt x="0" y="397"/>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2" name="Freeform 14">
              <a:extLst>
                <a:ext uri="{FF2B5EF4-FFF2-40B4-BE49-F238E27FC236}">
                  <a16:creationId xmlns:a16="http://schemas.microsoft.com/office/drawing/2014/main" id="{5C130E95-5957-B281-E22C-E816EDD7F3B4}"/>
                </a:ext>
              </a:extLst>
            </p:cNvPr>
            <p:cNvSpPr>
              <a:spLocks/>
            </p:cNvSpPr>
            <p:nvPr/>
          </p:nvSpPr>
          <p:spPr bwMode="auto">
            <a:xfrm>
              <a:off x="429" y="1314"/>
              <a:ext cx="794" cy="397"/>
            </a:xfrm>
            <a:custGeom>
              <a:avLst/>
              <a:gdLst>
                <a:gd name="T0" fmla="*/ 3 w 1587"/>
                <a:gd name="T1" fmla="*/ 362 h 795"/>
                <a:gd name="T2" fmla="*/ 27 w 1587"/>
                <a:gd name="T3" fmla="*/ 294 h 795"/>
                <a:gd name="T4" fmla="*/ 74 w 1587"/>
                <a:gd name="T5" fmla="*/ 229 h 795"/>
                <a:gd name="T6" fmla="*/ 143 w 1587"/>
                <a:gd name="T7" fmla="*/ 170 h 795"/>
                <a:gd name="T8" fmla="*/ 233 w 1587"/>
                <a:gd name="T9" fmla="*/ 117 h 795"/>
                <a:gd name="T10" fmla="*/ 338 w 1587"/>
                <a:gd name="T11" fmla="*/ 71 h 795"/>
                <a:gd name="T12" fmla="*/ 458 w 1587"/>
                <a:gd name="T13" fmla="*/ 37 h 795"/>
                <a:gd name="T14" fmla="*/ 588 w 1587"/>
                <a:gd name="T15" fmla="*/ 14 h 795"/>
                <a:gd name="T16" fmla="*/ 724 w 1587"/>
                <a:gd name="T17" fmla="*/ 2 h 795"/>
                <a:gd name="T18" fmla="*/ 863 w 1587"/>
                <a:gd name="T19" fmla="*/ 2 h 795"/>
                <a:gd name="T20" fmla="*/ 999 w 1587"/>
                <a:gd name="T21" fmla="*/ 14 h 795"/>
                <a:gd name="T22" fmla="*/ 1129 w 1587"/>
                <a:gd name="T23" fmla="*/ 37 h 795"/>
                <a:gd name="T24" fmla="*/ 1249 w 1587"/>
                <a:gd name="T25" fmla="*/ 71 h 795"/>
                <a:gd name="T26" fmla="*/ 1354 w 1587"/>
                <a:gd name="T27" fmla="*/ 117 h 795"/>
                <a:gd name="T28" fmla="*/ 1444 w 1587"/>
                <a:gd name="T29" fmla="*/ 170 h 795"/>
                <a:gd name="T30" fmla="*/ 1513 w 1587"/>
                <a:gd name="T31" fmla="*/ 229 h 795"/>
                <a:gd name="T32" fmla="*/ 1560 w 1587"/>
                <a:gd name="T33" fmla="*/ 294 h 795"/>
                <a:gd name="T34" fmla="*/ 1584 w 1587"/>
                <a:gd name="T35" fmla="*/ 362 h 795"/>
                <a:gd name="T36" fmla="*/ 1584 w 1587"/>
                <a:gd name="T37" fmla="*/ 432 h 795"/>
                <a:gd name="T38" fmla="*/ 1560 w 1587"/>
                <a:gd name="T39" fmla="*/ 500 h 795"/>
                <a:gd name="T40" fmla="*/ 1513 w 1587"/>
                <a:gd name="T41" fmla="*/ 565 h 795"/>
                <a:gd name="T42" fmla="*/ 1444 w 1587"/>
                <a:gd name="T43" fmla="*/ 626 h 795"/>
                <a:gd name="T44" fmla="*/ 1354 w 1587"/>
                <a:gd name="T45" fmla="*/ 679 h 795"/>
                <a:gd name="T46" fmla="*/ 1249 w 1587"/>
                <a:gd name="T47" fmla="*/ 723 h 795"/>
                <a:gd name="T48" fmla="*/ 1129 w 1587"/>
                <a:gd name="T49" fmla="*/ 757 h 795"/>
                <a:gd name="T50" fmla="*/ 999 w 1587"/>
                <a:gd name="T51" fmla="*/ 782 h 795"/>
                <a:gd name="T52" fmla="*/ 863 w 1587"/>
                <a:gd name="T53" fmla="*/ 794 h 795"/>
                <a:gd name="T54" fmla="*/ 724 w 1587"/>
                <a:gd name="T55" fmla="*/ 794 h 795"/>
                <a:gd name="T56" fmla="*/ 588 w 1587"/>
                <a:gd name="T57" fmla="*/ 782 h 795"/>
                <a:gd name="T58" fmla="*/ 458 w 1587"/>
                <a:gd name="T59" fmla="*/ 757 h 795"/>
                <a:gd name="T60" fmla="*/ 338 w 1587"/>
                <a:gd name="T61" fmla="*/ 723 h 795"/>
                <a:gd name="T62" fmla="*/ 233 w 1587"/>
                <a:gd name="T63" fmla="*/ 679 h 795"/>
                <a:gd name="T64" fmla="*/ 143 w 1587"/>
                <a:gd name="T65" fmla="*/ 626 h 795"/>
                <a:gd name="T66" fmla="*/ 74 w 1587"/>
                <a:gd name="T67" fmla="*/ 565 h 795"/>
                <a:gd name="T68" fmla="*/ 27 w 1587"/>
                <a:gd name="T69" fmla="*/ 500 h 795"/>
                <a:gd name="T70" fmla="*/ 3 w 1587"/>
                <a:gd name="T71" fmla="*/ 43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7" h="795">
                  <a:moveTo>
                    <a:pt x="0" y="397"/>
                  </a:moveTo>
                  <a:lnTo>
                    <a:pt x="3" y="362"/>
                  </a:lnTo>
                  <a:lnTo>
                    <a:pt x="12" y="329"/>
                  </a:lnTo>
                  <a:lnTo>
                    <a:pt x="27" y="294"/>
                  </a:lnTo>
                  <a:lnTo>
                    <a:pt x="48" y="261"/>
                  </a:lnTo>
                  <a:lnTo>
                    <a:pt x="74" y="229"/>
                  </a:lnTo>
                  <a:lnTo>
                    <a:pt x="106" y="199"/>
                  </a:lnTo>
                  <a:lnTo>
                    <a:pt x="143" y="170"/>
                  </a:lnTo>
                  <a:lnTo>
                    <a:pt x="186" y="141"/>
                  </a:lnTo>
                  <a:lnTo>
                    <a:pt x="233" y="117"/>
                  </a:lnTo>
                  <a:lnTo>
                    <a:pt x="282" y="93"/>
                  </a:lnTo>
                  <a:lnTo>
                    <a:pt x="338" y="71"/>
                  </a:lnTo>
                  <a:lnTo>
                    <a:pt x="396" y="53"/>
                  </a:lnTo>
                  <a:lnTo>
                    <a:pt x="458" y="37"/>
                  </a:lnTo>
                  <a:lnTo>
                    <a:pt x="521" y="25"/>
                  </a:lnTo>
                  <a:lnTo>
                    <a:pt x="588" y="14"/>
                  </a:lnTo>
                  <a:lnTo>
                    <a:pt x="656" y="6"/>
                  </a:lnTo>
                  <a:lnTo>
                    <a:pt x="724" y="2"/>
                  </a:lnTo>
                  <a:lnTo>
                    <a:pt x="793" y="0"/>
                  </a:lnTo>
                  <a:lnTo>
                    <a:pt x="863" y="2"/>
                  </a:lnTo>
                  <a:lnTo>
                    <a:pt x="931" y="6"/>
                  </a:lnTo>
                  <a:lnTo>
                    <a:pt x="999" y="14"/>
                  </a:lnTo>
                  <a:lnTo>
                    <a:pt x="1064" y="25"/>
                  </a:lnTo>
                  <a:lnTo>
                    <a:pt x="1129" y="37"/>
                  </a:lnTo>
                  <a:lnTo>
                    <a:pt x="1190" y="53"/>
                  </a:lnTo>
                  <a:lnTo>
                    <a:pt x="1249" y="71"/>
                  </a:lnTo>
                  <a:lnTo>
                    <a:pt x="1303" y="93"/>
                  </a:lnTo>
                  <a:lnTo>
                    <a:pt x="1354" y="117"/>
                  </a:lnTo>
                  <a:lnTo>
                    <a:pt x="1401" y="141"/>
                  </a:lnTo>
                  <a:lnTo>
                    <a:pt x="1444" y="170"/>
                  </a:lnTo>
                  <a:lnTo>
                    <a:pt x="1481" y="199"/>
                  </a:lnTo>
                  <a:lnTo>
                    <a:pt x="1513" y="229"/>
                  </a:lnTo>
                  <a:lnTo>
                    <a:pt x="1539" y="261"/>
                  </a:lnTo>
                  <a:lnTo>
                    <a:pt x="1560" y="294"/>
                  </a:lnTo>
                  <a:lnTo>
                    <a:pt x="1575" y="329"/>
                  </a:lnTo>
                  <a:lnTo>
                    <a:pt x="1584" y="362"/>
                  </a:lnTo>
                  <a:lnTo>
                    <a:pt x="1587" y="397"/>
                  </a:lnTo>
                  <a:lnTo>
                    <a:pt x="1584" y="432"/>
                  </a:lnTo>
                  <a:lnTo>
                    <a:pt x="1575" y="467"/>
                  </a:lnTo>
                  <a:lnTo>
                    <a:pt x="1560" y="500"/>
                  </a:lnTo>
                  <a:lnTo>
                    <a:pt x="1539" y="533"/>
                  </a:lnTo>
                  <a:lnTo>
                    <a:pt x="1513" y="565"/>
                  </a:lnTo>
                  <a:lnTo>
                    <a:pt x="1481" y="595"/>
                  </a:lnTo>
                  <a:lnTo>
                    <a:pt x="1444" y="626"/>
                  </a:lnTo>
                  <a:lnTo>
                    <a:pt x="1401" y="653"/>
                  </a:lnTo>
                  <a:lnTo>
                    <a:pt x="1354" y="679"/>
                  </a:lnTo>
                  <a:lnTo>
                    <a:pt x="1303" y="701"/>
                  </a:lnTo>
                  <a:lnTo>
                    <a:pt x="1249" y="723"/>
                  </a:lnTo>
                  <a:lnTo>
                    <a:pt x="1190" y="742"/>
                  </a:lnTo>
                  <a:lnTo>
                    <a:pt x="1129" y="757"/>
                  </a:lnTo>
                  <a:lnTo>
                    <a:pt x="1064" y="771"/>
                  </a:lnTo>
                  <a:lnTo>
                    <a:pt x="999" y="782"/>
                  </a:lnTo>
                  <a:lnTo>
                    <a:pt x="931" y="789"/>
                  </a:lnTo>
                  <a:lnTo>
                    <a:pt x="863" y="794"/>
                  </a:lnTo>
                  <a:lnTo>
                    <a:pt x="793" y="795"/>
                  </a:lnTo>
                  <a:lnTo>
                    <a:pt x="724" y="794"/>
                  </a:lnTo>
                  <a:lnTo>
                    <a:pt x="656" y="789"/>
                  </a:lnTo>
                  <a:lnTo>
                    <a:pt x="588" y="782"/>
                  </a:lnTo>
                  <a:lnTo>
                    <a:pt x="521" y="771"/>
                  </a:lnTo>
                  <a:lnTo>
                    <a:pt x="458" y="757"/>
                  </a:lnTo>
                  <a:lnTo>
                    <a:pt x="396" y="742"/>
                  </a:lnTo>
                  <a:lnTo>
                    <a:pt x="338" y="723"/>
                  </a:lnTo>
                  <a:lnTo>
                    <a:pt x="282" y="701"/>
                  </a:lnTo>
                  <a:lnTo>
                    <a:pt x="233" y="679"/>
                  </a:lnTo>
                  <a:lnTo>
                    <a:pt x="186" y="653"/>
                  </a:lnTo>
                  <a:lnTo>
                    <a:pt x="143" y="626"/>
                  </a:lnTo>
                  <a:lnTo>
                    <a:pt x="106" y="595"/>
                  </a:lnTo>
                  <a:lnTo>
                    <a:pt x="74" y="565"/>
                  </a:lnTo>
                  <a:lnTo>
                    <a:pt x="48" y="533"/>
                  </a:lnTo>
                  <a:lnTo>
                    <a:pt x="27" y="500"/>
                  </a:lnTo>
                  <a:lnTo>
                    <a:pt x="12" y="467"/>
                  </a:lnTo>
                  <a:lnTo>
                    <a:pt x="3" y="432"/>
                  </a:lnTo>
                  <a:lnTo>
                    <a:pt x="0" y="397"/>
                  </a:lnTo>
                  <a:close/>
                </a:path>
              </a:pathLst>
            </a:custGeom>
            <a:solidFill>
              <a:srgbClr val="00FFFF"/>
            </a:solidFill>
            <a:ln w="317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3" name="Rectangle 15">
              <a:extLst>
                <a:ext uri="{FF2B5EF4-FFF2-40B4-BE49-F238E27FC236}">
                  <a16:creationId xmlns:a16="http://schemas.microsoft.com/office/drawing/2014/main" id="{F90746AC-13BD-62ED-9EDF-EF1F29B60E13}"/>
                </a:ext>
              </a:extLst>
            </p:cNvPr>
            <p:cNvSpPr>
              <a:spLocks noChangeArrowheads="1"/>
            </p:cNvSpPr>
            <p:nvPr/>
          </p:nvSpPr>
          <p:spPr bwMode="auto">
            <a:xfrm>
              <a:off x="583" y="1419"/>
              <a:ext cx="450"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Regional Ops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Planning</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64" name="Freeform 16">
              <a:extLst>
                <a:ext uri="{FF2B5EF4-FFF2-40B4-BE49-F238E27FC236}">
                  <a16:creationId xmlns:a16="http://schemas.microsoft.com/office/drawing/2014/main" id="{808F0596-E08B-2F8D-0347-03BBA3DE6B7E}"/>
                </a:ext>
              </a:extLst>
            </p:cNvPr>
            <p:cNvSpPr>
              <a:spLocks/>
            </p:cNvSpPr>
            <p:nvPr/>
          </p:nvSpPr>
          <p:spPr bwMode="auto">
            <a:xfrm>
              <a:off x="1852" y="1370"/>
              <a:ext cx="795" cy="398"/>
            </a:xfrm>
            <a:custGeom>
              <a:avLst/>
              <a:gdLst>
                <a:gd name="T0" fmla="*/ 3 w 1589"/>
                <a:gd name="T1" fmla="*/ 362 h 795"/>
                <a:gd name="T2" fmla="*/ 27 w 1589"/>
                <a:gd name="T3" fmla="*/ 294 h 795"/>
                <a:gd name="T4" fmla="*/ 76 w 1589"/>
                <a:gd name="T5" fmla="*/ 229 h 795"/>
                <a:gd name="T6" fmla="*/ 144 w 1589"/>
                <a:gd name="T7" fmla="*/ 169 h 795"/>
                <a:gd name="T8" fmla="*/ 233 w 1589"/>
                <a:gd name="T9" fmla="*/ 116 h 795"/>
                <a:gd name="T10" fmla="*/ 339 w 1589"/>
                <a:gd name="T11" fmla="*/ 71 h 795"/>
                <a:gd name="T12" fmla="*/ 460 w 1589"/>
                <a:gd name="T13" fmla="*/ 36 h 795"/>
                <a:gd name="T14" fmla="*/ 590 w 1589"/>
                <a:gd name="T15" fmla="*/ 13 h 795"/>
                <a:gd name="T16" fmla="*/ 726 w 1589"/>
                <a:gd name="T17" fmla="*/ 1 h 795"/>
                <a:gd name="T18" fmla="*/ 863 w 1589"/>
                <a:gd name="T19" fmla="*/ 1 h 795"/>
                <a:gd name="T20" fmla="*/ 1000 w 1589"/>
                <a:gd name="T21" fmla="*/ 13 h 795"/>
                <a:gd name="T22" fmla="*/ 1130 w 1589"/>
                <a:gd name="T23" fmla="*/ 36 h 795"/>
                <a:gd name="T24" fmla="*/ 1250 w 1589"/>
                <a:gd name="T25" fmla="*/ 71 h 795"/>
                <a:gd name="T26" fmla="*/ 1356 w 1589"/>
                <a:gd name="T27" fmla="*/ 116 h 795"/>
                <a:gd name="T28" fmla="*/ 1446 w 1589"/>
                <a:gd name="T29" fmla="*/ 169 h 795"/>
                <a:gd name="T30" fmla="*/ 1514 w 1589"/>
                <a:gd name="T31" fmla="*/ 229 h 795"/>
                <a:gd name="T32" fmla="*/ 1562 w 1589"/>
                <a:gd name="T33" fmla="*/ 294 h 795"/>
                <a:gd name="T34" fmla="*/ 1586 w 1589"/>
                <a:gd name="T35" fmla="*/ 362 h 795"/>
                <a:gd name="T36" fmla="*/ 1586 w 1589"/>
                <a:gd name="T37" fmla="*/ 431 h 795"/>
                <a:gd name="T38" fmla="*/ 1562 w 1589"/>
                <a:gd name="T39" fmla="*/ 500 h 795"/>
                <a:gd name="T40" fmla="*/ 1514 w 1589"/>
                <a:gd name="T41" fmla="*/ 565 h 795"/>
                <a:gd name="T42" fmla="*/ 1446 w 1589"/>
                <a:gd name="T43" fmla="*/ 625 h 795"/>
                <a:gd name="T44" fmla="*/ 1356 w 1589"/>
                <a:gd name="T45" fmla="*/ 678 h 795"/>
                <a:gd name="T46" fmla="*/ 1250 w 1589"/>
                <a:gd name="T47" fmla="*/ 722 h 795"/>
                <a:gd name="T48" fmla="*/ 1130 w 1589"/>
                <a:gd name="T49" fmla="*/ 757 h 795"/>
                <a:gd name="T50" fmla="*/ 1000 w 1589"/>
                <a:gd name="T51" fmla="*/ 781 h 795"/>
                <a:gd name="T52" fmla="*/ 863 w 1589"/>
                <a:gd name="T53" fmla="*/ 793 h 795"/>
                <a:gd name="T54" fmla="*/ 726 w 1589"/>
                <a:gd name="T55" fmla="*/ 793 h 795"/>
                <a:gd name="T56" fmla="*/ 590 w 1589"/>
                <a:gd name="T57" fmla="*/ 781 h 795"/>
                <a:gd name="T58" fmla="*/ 460 w 1589"/>
                <a:gd name="T59" fmla="*/ 757 h 795"/>
                <a:gd name="T60" fmla="*/ 339 w 1589"/>
                <a:gd name="T61" fmla="*/ 722 h 795"/>
                <a:gd name="T62" fmla="*/ 233 w 1589"/>
                <a:gd name="T63" fmla="*/ 678 h 795"/>
                <a:gd name="T64" fmla="*/ 144 w 1589"/>
                <a:gd name="T65" fmla="*/ 625 h 795"/>
                <a:gd name="T66" fmla="*/ 76 w 1589"/>
                <a:gd name="T67" fmla="*/ 565 h 795"/>
                <a:gd name="T68" fmla="*/ 27 w 1589"/>
                <a:gd name="T69" fmla="*/ 500 h 795"/>
                <a:gd name="T70" fmla="*/ 3 w 1589"/>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9" h="795">
                  <a:moveTo>
                    <a:pt x="0" y="397"/>
                  </a:moveTo>
                  <a:lnTo>
                    <a:pt x="3" y="362"/>
                  </a:lnTo>
                  <a:lnTo>
                    <a:pt x="12" y="328"/>
                  </a:lnTo>
                  <a:lnTo>
                    <a:pt x="27" y="294"/>
                  </a:lnTo>
                  <a:lnTo>
                    <a:pt x="49" y="260"/>
                  </a:lnTo>
                  <a:lnTo>
                    <a:pt x="76" y="229"/>
                  </a:lnTo>
                  <a:lnTo>
                    <a:pt x="107" y="198"/>
                  </a:lnTo>
                  <a:lnTo>
                    <a:pt x="144" y="169"/>
                  </a:lnTo>
                  <a:lnTo>
                    <a:pt x="186" y="141"/>
                  </a:lnTo>
                  <a:lnTo>
                    <a:pt x="233" y="116"/>
                  </a:lnTo>
                  <a:lnTo>
                    <a:pt x="284" y="92"/>
                  </a:lnTo>
                  <a:lnTo>
                    <a:pt x="339" y="71"/>
                  </a:lnTo>
                  <a:lnTo>
                    <a:pt x="398" y="53"/>
                  </a:lnTo>
                  <a:lnTo>
                    <a:pt x="460" y="36"/>
                  </a:lnTo>
                  <a:lnTo>
                    <a:pt x="523" y="24"/>
                  </a:lnTo>
                  <a:lnTo>
                    <a:pt x="590" y="13"/>
                  </a:lnTo>
                  <a:lnTo>
                    <a:pt x="656" y="6"/>
                  </a:lnTo>
                  <a:lnTo>
                    <a:pt x="726" y="1"/>
                  </a:lnTo>
                  <a:lnTo>
                    <a:pt x="794" y="0"/>
                  </a:lnTo>
                  <a:lnTo>
                    <a:pt x="863" y="1"/>
                  </a:lnTo>
                  <a:lnTo>
                    <a:pt x="933" y="6"/>
                  </a:lnTo>
                  <a:lnTo>
                    <a:pt x="1000" y="13"/>
                  </a:lnTo>
                  <a:lnTo>
                    <a:pt x="1066" y="24"/>
                  </a:lnTo>
                  <a:lnTo>
                    <a:pt x="1130" y="36"/>
                  </a:lnTo>
                  <a:lnTo>
                    <a:pt x="1192" y="53"/>
                  </a:lnTo>
                  <a:lnTo>
                    <a:pt x="1250" y="71"/>
                  </a:lnTo>
                  <a:lnTo>
                    <a:pt x="1305" y="92"/>
                  </a:lnTo>
                  <a:lnTo>
                    <a:pt x="1356" y="116"/>
                  </a:lnTo>
                  <a:lnTo>
                    <a:pt x="1403" y="141"/>
                  </a:lnTo>
                  <a:lnTo>
                    <a:pt x="1446" y="169"/>
                  </a:lnTo>
                  <a:lnTo>
                    <a:pt x="1482" y="198"/>
                  </a:lnTo>
                  <a:lnTo>
                    <a:pt x="1514" y="229"/>
                  </a:lnTo>
                  <a:lnTo>
                    <a:pt x="1541" y="260"/>
                  </a:lnTo>
                  <a:lnTo>
                    <a:pt x="1562" y="294"/>
                  </a:lnTo>
                  <a:lnTo>
                    <a:pt x="1577" y="328"/>
                  </a:lnTo>
                  <a:lnTo>
                    <a:pt x="1586" y="362"/>
                  </a:lnTo>
                  <a:lnTo>
                    <a:pt x="1589" y="397"/>
                  </a:lnTo>
                  <a:lnTo>
                    <a:pt x="1586" y="431"/>
                  </a:lnTo>
                  <a:lnTo>
                    <a:pt x="1577" y="466"/>
                  </a:lnTo>
                  <a:lnTo>
                    <a:pt x="1562" y="500"/>
                  </a:lnTo>
                  <a:lnTo>
                    <a:pt x="1541" y="533"/>
                  </a:lnTo>
                  <a:lnTo>
                    <a:pt x="1514" y="565"/>
                  </a:lnTo>
                  <a:lnTo>
                    <a:pt x="1482" y="595"/>
                  </a:lnTo>
                  <a:lnTo>
                    <a:pt x="1446" y="625"/>
                  </a:lnTo>
                  <a:lnTo>
                    <a:pt x="1403" y="653"/>
                  </a:lnTo>
                  <a:lnTo>
                    <a:pt x="1356" y="678"/>
                  </a:lnTo>
                  <a:lnTo>
                    <a:pt x="1305" y="701"/>
                  </a:lnTo>
                  <a:lnTo>
                    <a:pt x="1250" y="722"/>
                  </a:lnTo>
                  <a:lnTo>
                    <a:pt x="1192" y="742"/>
                  </a:lnTo>
                  <a:lnTo>
                    <a:pt x="1130" y="757"/>
                  </a:lnTo>
                  <a:lnTo>
                    <a:pt x="1066" y="771"/>
                  </a:lnTo>
                  <a:lnTo>
                    <a:pt x="1000" y="781"/>
                  </a:lnTo>
                  <a:lnTo>
                    <a:pt x="933" y="789"/>
                  </a:lnTo>
                  <a:lnTo>
                    <a:pt x="863" y="793"/>
                  </a:lnTo>
                  <a:lnTo>
                    <a:pt x="794" y="795"/>
                  </a:lnTo>
                  <a:lnTo>
                    <a:pt x="726" y="793"/>
                  </a:lnTo>
                  <a:lnTo>
                    <a:pt x="656" y="789"/>
                  </a:lnTo>
                  <a:lnTo>
                    <a:pt x="590" y="781"/>
                  </a:lnTo>
                  <a:lnTo>
                    <a:pt x="523" y="771"/>
                  </a:lnTo>
                  <a:lnTo>
                    <a:pt x="460" y="757"/>
                  </a:lnTo>
                  <a:lnTo>
                    <a:pt x="398" y="742"/>
                  </a:lnTo>
                  <a:lnTo>
                    <a:pt x="339" y="722"/>
                  </a:lnTo>
                  <a:lnTo>
                    <a:pt x="284" y="701"/>
                  </a:lnTo>
                  <a:lnTo>
                    <a:pt x="233" y="678"/>
                  </a:lnTo>
                  <a:lnTo>
                    <a:pt x="186" y="653"/>
                  </a:lnTo>
                  <a:lnTo>
                    <a:pt x="144" y="625"/>
                  </a:lnTo>
                  <a:lnTo>
                    <a:pt x="107" y="595"/>
                  </a:lnTo>
                  <a:lnTo>
                    <a:pt x="76" y="565"/>
                  </a:lnTo>
                  <a:lnTo>
                    <a:pt x="49" y="533"/>
                  </a:lnTo>
                  <a:lnTo>
                    <a:pt x="27" y="500"/>
                  </a:lnTo>
                  <a:lnTo>
                    <a:pt x="12" y="466"/>
                  </a:lnTo>
                  <a:lnTo>
                    <a:pt x="3" y="431"/>
                  </a:lnTo>
                  <a:lnTo>
                    <a:pt x="0" y="3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5" name="Freeform 17">
              <a:extLst>
                <a:ext uri="{FF2B5EF4-FFF2-40B4-BE49-F238E27FC236}">
                  <a16:creationId xmlns:a16="http://schemas.microsoft.com/office/drawing/2014/main" id="{BA29FD13-F81D-0AC8-F783-DBE26C2CC791}"/>
                </a:ext>
              </a:extLst>
            </p:cNvPr>
            <p:cNvSpPr>
              <a:spLocks/>
            </p:cNvSpPr>
            <p:nvPr/>
          </p:nvSpPr>
          <p:spPr bwMode="auto">
            <a:xfrm>
              <a:off x="1852" y="1370"/>
              <a:ext cx="795" cy="398"/>
            </a:xfrm>
            <a:custGeom>
              <a:avLst/>
              <a:gdLst>
                <a:gd name="T0" fmla="*/ 3 w 1589"/>
                <a:gd name="T1" fmla="*/ 362 h 795"/>
                <a:gd name="T2" fmla="*/ 27 w 1589"/>
                <a:gd name="T3" fmla="*/ 294 h 795"/>
                <a:gd name="T4" fmla="*/ 76 w 1589"/>
                <a:gd name="T5" fmla="*/ 229 h 795"/>
                <a:gd name="T6" fmla="*/ 144 w 1589"/>
                <a:gd name="T7" fmla="*/ 169 h 795"/>
                <a:gd name="T8" fmla="*/ 233 w 1589"/>
                <a:gd name="T9" fmla="*/ 116 h 795"/>
                <a:gd name="T10" fmla="*/ 339 w 1589"/>
                <a:gd name="T11" fmla="*/ 71 h 795"/>
                <a:gd name="T12" fmla="*/ 460 w 1589"/>
                <a:gd name="T13" fmla="*/ 36 h 795"/>
                <a:gd name="T14" fmla="*/ 590 w 1589"/>
                <a:gd name="T15" fmla="*/ 13 h 795"/>
                <a:gd name="T16" fmla="*/ 726 w 1589"/>
                <a:gd name="T17" fmla="*/ 1 h 795"/>
                <a:gd name="T18" fmla="*/ 863 w 1589"/>
                <a:gd name="T19" fmla="*/ 1 h 795"/>
                <a:gd name="T20" fmla="*/ 1000 w 1589"/>
                <a:gd name="T21" fmla="*/ 13 h 795"/>
                <a:gd name="T22" fmla="*/ 1130 w 1589"/>
                <a:gd name="T23" fmla="*/ 36 h 795"/>
                <a:gd name="T24" fmla="*/ 1250 w 1589"/>
                <a:gd name="T25" fmla="*/ 71 h 795"/>
                <a:gd name="T26" fmla="*/ 1356 w 1589"/>
                <a:gd name="T27" fmla="*/ 116 h 795"/>
                <a:gd name="T28" fmla="*/ 1446 w 1589"/>
                <a:gd name="T29" fmla="*/ 169 h 795"/>
                <a:gd name="T30" fmla="*/ 1514 w 1589"/>
                <a:gd name="T31" fmla="*/ 229 h 795"/>
                <a:gd name="T32" fmla="*/ 1562 w 1589"/>
                <a:gd name="T33" fmla="*/ 294 h 795"/>
                <a:gd name="T34" fmla="*/ 1586 w 1589"/>
                <a:gd name="T35" fmla="*/ 362 h 795"/>
                <a:gd name="T36" fmla="*/ 1586 w 1589"/>
                <a:gd name="T37" fmla="*/ 431 h 795"/>
                <a:gd name="T38" fmla="*/ 1562 w 1589"/>
                <a:gd name="T39" fmla="*/ 500 h 795"/>
                <a:gd name="T40" fmla="*/ 1514 w 1589"/>
                <a:gd name="T41" fmla="*/ 565 h 795"/>
                <a:gd name="T42" fmla="*/ 1446 w 1589"/>
                <a:gd name="T43" fmla="*/ 625 h 795"/>
                <a:gd name="T44" fmla="*/ 1356 w 1589"/>
                <a:gd name="T45" fmla="*/ 678 h 795"/>
                <a:gd name="T46" fmla="*/ 1250 w 1589"/>
                <a:gd name="T47" fmla="*/ 722 h 795"/>
                <a:gd name="T48" fmla="*/ 1130 w 1589"/>
                <a:gd name="T49" fmla="*/ 757 h 795"/>
                <a:gd name="T50" fmla="*/ 1000 w 1589"/>
                <a:gd name="T51" fmla="*/ 781 h 795"/>
                <a:gd name="T52" fmla="*/ 863 w 1589"/>
                <a:gd name="T53" fmla="*/ 793 h 795"/>
                <a:gd name="T54" fmla="*/ 726 w 1589"/>
                <a:gd name="T55" fmla="*/ 793 h 795"/>
                <a:gd name="T56" fmla="*/ 590 w 1589"/>
                <a:gd name="T57" fmla="*/ 781 h 795"/>
                <a:gd name="T58" fmla="*/ 460 w 1589"/>
                <a:gd name="T59" fmla="*/ 757 h 795"/>
                <a:gd name="T60" fmla="*/ 339 w 1589"/>
                <a:gd name="T61" fmla="*/ 722 h 795"/>
                <a:gd name="T62" fmla="*/ 233 w 1589"/>
                <a:gd name="T63" fmla="*/ 678 h 795"/>
                <a:gd name="T64" fmla="*/ 144 w 1589"/>
                <a:gd name="T65" fmla="*/ 625 h 795"/>
                <a:gd name="T66" fmla="*/ 76 w 1589"/>
                <a:gd name="T67" fmla="*/ 565 h 795"/>
                <a:gd name="T68" fmla="*/ 27 w 1589"/>
                <a:gd name="T69" fmla="*/ 500 h 795"/>
                <a:gd name="T70" fmla="*/ 3 w 1589"/>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9" h="795">
                  <a:moveTo>
                    <a:pt x="0" y="397"/>
                  </a:moveTo>
                  <a:lnTo>
                    <a:pt x="3" y="362"/>
                  </a:lnTo>
                  <a:lnTo>
                    <a:pt x="12" y="328"/>
                  </a:lnTo>
                  <a:lnTo>
                    <a:pt x="27" y="294"/>
                  </a:lnTo>
                  <a:lnTo>
                    <a:pt x="49" y="260"/>
                  </a:lnTo>
                  <a:lnTo>
                    <a:pt x="76" y="229"/>
                  </a:lnTo>
                  <a:lnTo>
                    <a:pt x="107" y="198"/>
                  </a:lnTo>
                  <a:lnTo>
                    <a:pt x="144" y="169"/>
                  </a:lnTo>
                  <a:lnTo>
                    <a:pt x="186" y="141"/>
                  </a:lnTo>
                  <a:lnTo>
                    <a:pt x="233" y="116"/>
                  </a:lnTo>
                  <a:lnTo>
                    <a:pt x="284" y="92"/>
                  </a:lnTo>
                  <a:lnTo>
                    <a:pt x="339" y="71"/>
                  </a:lnTo>
                  <a:lnTo>
                    <a:pt x="398" y="53"/>
                  </a:lnTo>
                  <a:lnTo>
                    <a:pt x="460" y="36"/>
                  </a:lnTo>
                  <a:lnTo>
                    <a:pt x="523" y="24"/>
                  </a:lnTo>
                  <a:lnTo>
                    <a:pt x="590" y="13"/>
                  </a:lnTo>
                  <a:lnTo>
                    <a:pt x="656" y="6"/>
                  </a:lnTo>
                  <a:lnTo>
                    <a:pt x="726" y="1"/>
                  </a:lnTo>
                  <a:lnTo>
                    <a:pt x="794" y="0"/>
                  </a:lnTo>
                  <a:lnTo>
                    <a:pt x="863" y="1"/>
                  </a:lnTo>
                  <a:lnTo>
                    <a:pt x="933" y="6"/>
                  </a:lnTo>
                  <a:lnTo>
                    <a:pt x="1000" y="13"/>
                  </a:lnTo>
                  <a:lnTo>
                    <a:pt x="1066" y="24"/>
                  </a:lnTo>
                  <a:lnTo>
                    <a:pt x="1130" y="36"/>
                  </a:lnTo>
                  <a:lnTo>
                    <a:pt x="1192" y="53"/>
                  </a:lnTo>
                  <a:lnTo>
                    <a:pt x="1250" y="71"/>
                  </a:lnTo>
                  <a:lnTo>
                    <a:pt x="1305" y="92"/>
                  </a:lnTo>
                  <a:lnTo>
                    <a:pt x="1356" y="116"/>
                  </a:lnTo>
                  <a:lnTo>
                    <a:pt x="1403" y="141"/>
                  </a:lnTo>
                  <a:lnTo>
                    <a:pt x="1446" y="169"/>
                  </a:lnTo>
                  <a:lnTo>
                    <a:pt x="1482" y="198"/>
                  </a:lnTo>
                  <a:lnTo>
                    <a:pt x="1514" y="229"/>
                  </a:lnTo>
                  <a:lnTo>
                    <a:pt x="1541" y="260"/>
                  </a:lnTo>
                  <a:lnTo>
                    <a:pt x="1562" y="294"/>
                  </a:lnTo>
                  <a:lnTo>
                    <a:pt x="1577" y="328"/>
                  </a:lnTo>
                  <a:lnTo>
                    <a:pt x="1586" y="362"/>
                  </a:lnTo>
                  <a:lnTo>
                    <a:pt x="1589" y="397"/>
                  </a:lnTo>
                  <a:lnTo>
                    <a:pt x="1586" y="431"/>
                  </a:lnTo>
                  <a:lnTo>
                    <a:pt x="1577" y="466"/>
                  </a:lnTo>
                  <a:lnTo>
                    <a:pt x="1562" y="500"/>
                  </a:lnTo>
                  <a:lnTo>
                    <a:pt x="1541" y="533"/>
                  </a:lnTo>
                  <a:lnTo>
                    <a:pt x="1514" y="565"/>
                  </a:lnTo>
                  <a:lnTo>
                    <a:pt x="1482" y="595"/>
                  </a:lnTo>
                  <a:lnTo>
                    <a:pt x="1446" y="625"/>
                  </a:lnTo>
                  <a:lnTo>
                    <a:pt x="1403" y="653"/>
                  </a:lnTo>
                  <a:lnTo>
                    <a:pt x="1356" y="678"/>
                  </a:lnTo>
                  <a:lnTo>
                    <a:pt x="1305" y="701"/>
                  </a:lnTo>
                  <a:lnTo>
                    <a:pt x="1250" y="722"/>
                  </a:lnTo>
                  <a:lnTo>
                    <a:pt x="1192" y="742"/>
                  </a:lnTo>
                  <a:lnTo>
                    <a:pt x="1130" y="757"/>
                  </a:lnTo>
                  <a:lnTo>
                    <a:pt x="1066" y="771"/>
                  </a:lnTo>
                  <a:lnTo>
                    <a:pt x="1000" y="781"/>
                  </a:lnTo>
                  <a:lnTo>
                    <a:pt x="933" y="789"/>
                  </a:lnTo>
                  <a:lnTo>
                    <a:pt x="863" y="793"/>
                  </a:lnTo>
                  <a:lnTo>
                    <a:pt x="794" y="795"/>
                  </a:lnTo>
                  <a:lnTo>
                    <a:pt x="726" y="793"/>
                  </a:lnTo>
                  <a:lnTo>
                    <a:pt x="656" y="789"/>
                  </a:lnTo>
                  <a:lnTo>
                    <a:pt x="590" y="781"/>
                  </a:lnTo>
                  <a:lnTo>
                    <a:pt x="523" y="771"/>
                  </a:lnTo>
                  <a:lnTo>
                    <a:pt x="460" y="757"/>
                  </a:lnTo>
                  <a:lnTo>
                    <a:pt x="398" y="742"/>
                  </a:lnTo>
                  <a:lnTo>
                    <a:pt x="339" y="722"/>
                  </a:lnTo>
                  <a:lnTo>
                    <a:pt x="284" y="701"/>
                  </a:lnTo>
                  <a:lnTo>
                    <a:pt x="233" y="678"/>
                  </a:lnTo>
                  <a:lnTo>
                    <a:pt x="186" y="653"/>
                  </a:lnTo>
                  <a:lnTo>
                    <a:pt x="144" y="625"/>
                  </a:lnTo>
                  <a:lnTo>
                    <a:pt x="107" y="595"/>
                  </a:lnTo>
                  <a:lnTo>
                    <a:pt x="76" y="565"/>
                  </a:lnTo>
                  <a:lnTo>
                    <a:pt x="49" y="533"/>
                  </a:lnTo>
                  <a:lnTo>
                    <a:pt x="27" y="500"/>
                  </a:lnTo>
                  <a:lnTo>
                    <a:pt x="12" y="466"/>
                  </a:lnTo>
                  <a:lnTo>
                    <a:pt x="3" y="431"/>
                  </a:lnTo>
                  <a:lnTo>
                    <a:pt x="0" y="397"/>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6" name="Freeform 18">
              <a:extLst>
                <a:ext uri="{FF2B5EF4-FFF2-40B4-BE49-F238E27FC236}">
                  <a16:creationId xmlns:a16="http://schemas.microsoft.com/office/drawing/2014/main" id="{BEC171E7-C712-9036-86AD-220F5F0EEE9B}"/>
                </a:ext>
              </a:extLst>
            </p:cNvPr>
            <p:cNvSpPr>
              <a:spLocks/>
            </p:cNvSpPr>
            <p:nvPr/>
          </p:nvSpPr>
          <p:spPr bwMode="auto">
            <a:xfrm>
              <a:off x="1795" y="1314"/>
              <a:ext cx="795" cy="397"/>
            </a:xfrm>
            <a:custGeom>
              <a:avLst/>
              <a:gdLst>
                <a:gd name="T0" fmla="*/ 3 w 1589"/>
                <a:gd name="T1" fmla="*/ 362 h 795"/>
                <a:gd name="T2" fmla="*/ 27 w 1589"/>
                <a:gd name="T3" fmla="*/ 294 h 795"/>
                <a:gd name="T4" fmla="*/ 75 w 1589"/>
                <a:gd name="T5" fmla="*/ 229 h 795"/>
                <a:gd name="T6" fmla="*/ 143 w 1589"/>
                <a:gd name="T7" fmla="*/ 170 h 795"/>
                <a:gd name="T8" fmla="*/ 233 w 1589"/>
                <a:gd name="T9" fmla="*/ 117 h 795"/>
                <a:gd name="T10" fmla="*/ 338 w 1589"/>
                <a:gd name="T11" fmla="*/ 71 h 795"/>
                <a:gd name="T12" fmla="*/ 459 w 1589"/>
                <a:gd name="T13" fmla="*/ 37 h 795"/>
                <a:gd name="T14" fmla="*/ 589 w 1589"/>
                <a:gd name="T15" fmla="*/ 14 h 795"/>
                <a:gd name="T16" fmla="*/ 725 w 1589"/>
                <a:gd name="T17" fmla="*/ 2 h 795"/>
                <a:gd name="T18" fmla="*/ 863 w 1589"/>
                <a:gd name="T19" fmla="*/ 2 h 795"/>
                <a:gd name="T20" fmla="*/ 999 w 1589"/>
                <a:gd name="T21" fmla="*/ 14 h 795"/>
                <a:gd name="T22" fmla="*/ 1129 w 1589"/>
                <a:gd name="T23" fmla="*/ 37 h 795"/>
                <a:gd name="T24" fmla="*/ 1250 w 1589"/>
                <a:gd name="T25" fmla="*/ 71 h 795"/>
                <a:gd name="T26" fmla="*/ 1356 w 1589"/>
                <a:gd name="T27" fmla="*/ 117 h 795"/>
                <a:gd name="T28" fmla="*/ 1445 w 1589"/>
                <a:gd name="T29" fmla="*/ 170 h 795"/>
                <a:gd name="T30" fmla="*/ 1513 w 1589"/>
                <a:gd name="T31" fmla="*/ 229 h 795"/>
                <a:gd name="T32" fmla="*/ 1562 w 1589"/>
                <a:gd name="T33" fmla="*/ 294 h 795"/>
                <a:gd name="T34" fmla="*/ 1586 w 1589"/>
                <a:gd name="T35" fmla="*/ 362 h 795"/>
                <a:gd name="T36" fmla="*/ 1586 w 1589"/>
                <a:gd name="T37" fmla="*/ 432 h 795"/>
                <a:gd name="T38" fmla="*/ 1562 w 1589"/>
                <a:gd name="T39" fmla="*/ 500 h 795"/>
                <a:gd name="T40" fmla="*/ 1513 w 1589"/>
                <a:gd name="T41" fmla="*/ 565 h 795"/>
                <a:gd name="T42" fmla="*/ 1445 w 1589"/>
                <a:gd name="T43" fmla="*/ 626 h 795"/>
                <a:gd name="T44" fmla="*/ 1356 w 1589"/>
                <a:gd name="T45" fmla="*/ 679 h 795"/>
                <a:gd name="T46" fmla="*/ 1250 w 1589"/>
                <a:gd name="T47" fmla="*/ 723 h 795"/>
                <a:gd name="T48" fmla="*/ 1129 w 1589"/>
                <a:gd name="T49" fmla="*/ 757 h 795"/>
                <a:gd name="T50" fmla="*/ 999 w 1589"/>
                <a:gd name="T51" fmla="*/ 782 h 795"/>
                <a:gd name="T52" fmla="*/ 863 w 1589"/>
                <a:gd name="T53" fmla="*/ 794 h 795"/>
                <a:gd name="T54" fmla="*/ 725 w 1589"/>
                <a:gd name="T55" fmla="*/ 794 h 795"/>
                <a:gd name="T56" fmla="*/ 589 w 1589"/>
                <a:gd name="T57" fmla="*/ 782 h 795"/>
                <a:gd name="T58" fmla="*/ 459 w 1589"/>
                <a:gd name="T59" fmla="*/ 757 h 795"/>
                <a:gd name="T60" fmla="*/ 338 w 1589"/>
                <a:gd name="T61" fmla="*/ 723 h 795"/>
                <a:gd name="T62" fmla="*/ 233 w 1589"/>
                <a:gd name="T63" fmla="*/ 679 h 795"/>
                <a:gd name="T64" fmla="*/ 143 w 1589"/>
                <a:gd name="T65" fmla="*/ 626 h 795"/>
                <a:gd name="T66" fmla="*/ 75 w 1589"/>
                <a:gd name="T67" fmla="*/ 565 h 795"/>
                <a:gd name="T68" fmla="*/ 27 w 1589"/>
                <a:gd name="T69" fmla="*/ 500 h 795"/>
                <a:gd name="T70" fmla="*/ 3 w 1589"/>
                <a:gd name="T71" fmla="*/ 43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9" h="795">
                  <a:moveTo>
                    <a:pt x="0" y="397"/>
                  </a:moveTo>
                  <a:lnTo>
                    <a:pt x="3" y="362"/>
                  </a:lnTo>
                  <a:lnTo>
                    <a:pt x="12" y="329"/>
                  </a:lnTo>
                  <a:lnTo>
                    <a:pt x="27" y="294"/>
                  </a:lnTo>
                  <a:lnTo>
                    <a:pt x="48" y="261"/>
                  </a:lnTo>
                  <a:lnTo>
                    <a:pt x="75" y="229"/>
                  </a:lnTo>
                  <a:lnTo>
                    <a:pt x="107" y="199"/>
                  </a:lnTo>
                  <a:lnTo>
                    <a:pt x="143" y="170"/>
                  </a:lnTo>
                  <a:lnTo>
                    <a:pt x="186" y="141"/>
                  </a:lnTo>
                  <a:lnTo>
                    <a:pt x="233" y="117"/>
                  </a:lnTo>
                  <a:lnTo>
                    <a:pt x="284" y="93"/>
                  </a:lnTo>
                  <a:lnTo>
                    <a:pt x="338" y="71"/>
                  </a:lnTo>
                  <a:lnTo>
                    <a:pt x="397" y="53"/>
                  </a:lnTo>
                  <a:lnTo>
                    <a:pt x="459" y="37"/>
                  </a:lnTo>
                  <a:lnTo>
                    <a:pt x="523" y="25"/>
                  </a:lnTo>
                  <a:lnTo>
                    <a:pt x="589" y="14"/>
                  </a:lnTo>
                  <a:lnTo>
                    <a:pt x="656" y="6"/>
                  </a:lnTo>
                  <a:lnTo>
                    <a:pt x="725" y="2"/>
                  </a:lnTo>
                  <a:lnTo>
                    <a:pt x="793" y="0"/>
                  </a:lnTo>
                  <a:lnTo>
                    <a:pt x="863" y="2"/>
                  </a:lnTo>
                  <a:lnTo>
                    <a:pt x="933" y="6"/>
                  </a:lnTo>
                  <a:lnTo>
                    <a:pt x="999" y="14"/>
                  </a:lnTo>
                  <a:lnTo>
                    <a:pt x="1066" y="25"/>
                  </a:lnTo>
                  <a:lnTo>
                    <a:pt x="1129" y="37"/>
                  </a:lnTo>
                  <a:lnTo>
                    <a:pt x="1191" y="53"/>
                  </a:lnTo>
                  <a:lnTo>
                    <a:pt x="1250" y="71"/>
                  </a:lnTo>
                  <a:lnTo>
                    <a:pt x="1305" y="93"/>
                  </a:lnTo>
                  <a:lnTo>
                    <a:pt x="1356" y="117"/>
                  </a:lnTo>
                  <a:lnTo>
                    <a:pt x="1403" y="141"/>
                  </a:lnTo>
                  <a:lnTo>
                    <a:pt x="1445" y="170"/>
                  </a:lnTo>
                  <a:lnTo>
                    <a:pt x="1481" y="199"/>
                  </a:lnTo>
                  <a:lnTo>
                    <a:pt x="1513" y="229"/>
                  </a:lnTo>
                  <a:lnTo>
                    <a:pt x="1540" y="261"/>
                  </a:lnTo>
                  <a:lnTo>
                    <a:pt x="1562" y="294"/>
                  </a:lnTo>
                  <a:lnTo>
                    <a:pt x="1577" y="329"/>
                  </a:lnTo>
                  <a:lnTo>
                    <a:pt x="1586" y="362"/>
                  </a:lnTo>
                  <a:lnTo>
                    <a:pt x="1589" y="397"/>
                  </a:lnTo>
                  <a:lnTo>
                    <a:pt x="1586" y="432"/>
                  </a:lnTo>
                  <a:lnTo>
                    <a:pt x="1577" y="467"/>
                  </a:lnTo>
                  <a:lnTo>
                    <a:pt x="1562" y="500"/>
                  </a:lnTo>
                  <a:lnTo>
                    <a:pt x="1540" y="533"/>
                  </a:lnTo>
                  <a:lnTo>
                    <a:pt x="1513" y="565"/>
                  </a:lnTo>
                  <a:lnTo>
                    <a:pt x="1481" y="595"/>
                  </a:lnTo>
                  <a:lnTo>
                    <a:pt x="1445" y="626"/>
                  </a:lnTo>
                  <a:lnTo>
                    <a:pt x="1403" y="653"/>
                  </a:lnTo>
                  <a:lnTo>
                    <a:pt x="1356" y="679"/>
                  </a:lnTo>
                  <a:lnTo>
                    <a:pt x="1305" y="701"/>
                  </a:lnTo>
                  <a:lnTo>
                    <a:pt x="1250" y="723"/>
                  </a:lnTo>
                  <a:lnTo>
                    <a:pt x="1191" y="742"/>
                  </a:lnTo>
                  <a:lnTo>
                    <a:pt x="1129" y="757"/>
                  </a:lnTo>
                  <a:lnTo>
                    <a:pt x="1066" y="771"/>
                  </a:lnTo>
                  <a:lnTo>
                    <a:pt x="999" y="782"/>
                  </a:lnTo>
                  <a:lnTo>
                    <a:pt x="933" y="789"/>
                  </a:lnTo>
                  <a:lnTo>
                    <a:pt x="863" y="794"/>
                  </a:lnTo>
                  <a:lnTo>
                    <a:pt x="793" y="795"/>
                  </a:lnTo>
                  <a:lnTo>
                    <a:pt x="725" y="794"/>
                  </a:lnTo>
                  <a:lnTo>
                    <a:pt x="656" y="789"/>
                  </a:lnTo>
                  <a:lnTo>
                    <a:pt x="589" y="782"/>
                  </a:lnTo>
                  <a:lnTo>
                    <a:pt x="523" y="771"/>
                  </a:lnTo>
                  <a:lnTo>
                    <a:pt x="459" y="757"/>
                  </a:lnTo>
                  <a:lnTo>
                    <a:pt x="397" y="742"/>
                  </a:lnTo>
                  <a:lnTo>
                    <a:pt x="338" y="723"/>
                  </a:lnTo>
                  <a:lnTo>
                    <a:pt x="284" y="701"/>
                  </a:lnTo>
                  <a:lnTo>
                    <a:pt x="233" y="679"/>
                  </a:lnTo>
                  <a:lnTo>
                    <a:pt x="186" y="653"/>
                  </a:lnTo>
                  <a:lnTo>
                    <a:pt x="143" y="626"/>
                  </a:lnTo>
                  <a:lnTo>
                    <a:pt x="107" y="595"/>
                  </a:lnTo>
                  <a:lnTo>
                    <a:pt x="75" y="565"/>
                  </a:lnTo>
                  <a:lnTo>
                    <a:pt x="48" y="533"/>
                  </a:lnTo>
                  <a:lnTo>
                    <a:pt x="27" y="500"/>
                  </a:lnTo>
                  <a:lnTo>
                    <a:pt x="12" y="467"/>
                  </a:lnTo>
                  <a:lnTo>
                    <a:pt x="3" y="432"/>
                  </a:lnTo>
                  <a:lnTo>
                    <a:pt x="0" y="397"/>
                  </a:lnTo>
                  <a:close/>
                </a:path>
              </a:pathLst>
            </a:custGeom>
            <a:solidFill>
              <a:srgbClr val="00FFFF"/>
            </a:solidFill>
            <a:ln w="317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7" name="Rectangle 19">
              <a:extLst>
                <a:ext uri="{FF2B5EF4-FFF2-40B4-BE49-F238E27FC236}">
                  <a16:creationId xmlns:a16="http://schemas.microsoft.com/office/drawing/2014/main" id="{FC7B19C1-3425-CA19-2B6F-E13C7386A26D}"/>
                </a:ext>
              </a:extLst>
            </p:cNvPr>
            <p:cNvSpPr>
              <a:spLocks noChangeArrowheads="1"/>
            </p:cNvSpPr>
            <p:nvPr/>
          </p:nvSpPr>
          <p:spPr bwMode="auto">
            <a:xfrm>
              <a:off x="1900" y="1440"/>
              <a:ext cx="548"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Regional Ops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68" name="Rectangle 20">
              <a:extLst>
                <a:ext uri="{FF2B5EF4-FFF2-40B4-BE49-F238E27FC236}">
                  <a16:creationId xmlns:a16="http://schemas.microsoft.com/office/drawing/2014/main" id="{F25CDC38-16EC-DBB4-187E-52223D1A3A88}"/>
                </a:ext>
              </a:extLst>
            </p:cNvPr>
            <p:cNvSpPr>
              <a:spLocks noChangeArrowheads="1"/>
            </p:cNvSpPr>
            <p:nvPr/>
          </p:nvSpPr>
          <p:spPr bwMode="auto">
            <a:xfrm>
              <a:off x="1978" y="1512"/>
              <a:ext cx="42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Coordination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69" name="Line 21">
              <a:extLst>
                <a:ext uri="{FF2B5EF4-FFF2-40B4-BE49-F238E27FC236}">
                  <a16:creationId xmlns:a16="http://schemas.microsoft.com/office/drawing/2014/main" id="{981930D2-058B-2148-1424-2E6CC0441F88}"/>
                </a:ext>
              </a:extLst>
            </p:cNvPr>
            <p:cNvSpPr>
              <a:spLocks noChangeShapeType="1"/>
            </p:cNvSpPr>
            <p:nvPr/>
          </p:nvSpPr>
          <p:spPr bwMode="auto">
            <a:xfrm>
              <a:off x="429" y="1512"/>
              <a:ext cx="1" cy="259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70" name="Line 22">
              <a:extLst>
                <a:ext uri="{FF2B5EF4-FFF2-40B4-BE49-F238E27FC236}">
                  <a16:creationId xmlns:a16="http://schemas.microsoft.com/office/drawing/2014/main" id="{15863E6B-6512-E9CA-1BB9-80364A740A2A}"/>
                </a:ext>
              </a:extLst>
            </p:cNvPr>
            <p:cNvSpPr>
              <a:spLocks noChangeShapeType="1"/>
            </p:cNvSpPr>
            <p:nvPr/>
          </p:nvSpPr>
          <p:spPr bwMode="auto">
            <a:xfrm>
              <a:off x="429" y="1950"/>
              <a:ext cx="737"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71" name="Rectangle 23">
              <a:extLst>
                <a:ext uri="{FF2B5EF4-FFF2-40B4-BE49-F238E27FC236}">
                  <a16:creationId xmlns:a16="http://schemas.microsoft.com/office/drawing/2014/main" id="{96E98D83-919E-E2CE-4F64-E96B17D5C047}"/>
                </a:ext>
              </a:extLst>
            </p:cNvPr>
            <p:cNvSpPr>
              <a:spLocks noChangeArrowheads="1"/>
            </p:cNvSpPr>
            <p:nvPr/>
          </p:nvSpPr>
          <p:spPr bwMode="auto">
            <a:xfrm>
              <a:off x="454" y="1860"/>
              <a:ext cx="534"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rPr>
                <a:t>Establish</a:t>
              </a: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 MOUs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72" name="Line 24">
              <a:extLst>
                <a:ext uri="{FF2B5EF4-FFF2-40B4-BE49-F238E27FC236}">
                  <a16:creationId xmlns:a16="http://schemas.microsoft.com/office/drawing/2014/main" id="{419E6E44-C28C-2132-A7FA-ED3E64F2430D}"/>
                </a:ext>
              </a:extLst>
            </p:cNvPr>
            <p:cNvSpPr>
              <a:spLocks noChangeShapeType="1"/>
            </p:cNvSpPr>
            <p:nvPr/>
          </p:nvSpPr>
          <p:spPr bwMode="auto">
            <a:xfrm>
              <a:off x="429" y="2178"/>
              <a:ext cx="737"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73" name="Rectangle 25">
              <a:extLst>
                <a:ext uri="{FF2B5EF4-FFF2-40B4-BE49-F238E27FC236}">
                  <a16:creationId xmlns:a16="http://schemas.microsoft.com/office/drawing/2014/main" id="{9B47DCEC-27DB-5EE8-AE34-DBD1DA990471}"/>
                </a:ext>
              </a:extLst>
            </p:cNvPr>
            <p:cNvSpPr>
              <a:spLocks noChangeArrowheads="1"/>
            </p:cNvSpPr>
            <p:nvPr/>
          </p:nvSpPr>
          <p:spPr bwMode="auto">
            <a:xfrm>
              <a:off x="454" y="2088"/>
              <a:ext cx="363"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Plan SOPs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74" name="Line 26">
              <a:extLst>
                <a:ext uri="{FF2B5EF4-FFF2-40B4-BE49-F238E27FC236}">
                  <a16:creationId xmlns:a16="http://schemas.microsoft.com/office/drawing/2014/main" id="{90560885-B329-32F4-9BCC-7C1175447566}"/>
                </a:ext>
              </a:extLst>
            </p:cNvPr>
            <p:cNvSpPr>
              <a:spLocks noChangeShapeType="1"/>
            </p:cNvSpPr>
            <p:nvPr/>
          </p:nvSpPr>
          <p:spPr bwMode="auto">
            <a:xfrm>
              <a:off x="429" y="2409"/>
              <a:ext cx="1129"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75" name="Rectangle 27">
              <a:extLst>
                <a:ext uri="{FF2B5EF4-FFF2-40B4-BE49-F238E27FC236}">
                  <a16:creationId xmlns:a16="http://schemas.microsoft.com/office/drawing/2014/main" id="{D6C1CA02-856C-9CF6-D110-FA859B56F01F}"/>
                </a:ext>
              </a:extLst>
            </p:cNvPr>
            <p:cNvSpPr>
              <a:spLocks noChangeArrowheads="1"/>
            </p:cNvSpPr>
            <p:nvPr/>
          </p:nvSpPr>
          <p:spPr bwMode="auto">
            <a:xfrm>
              <a:off x="454" y="2303"/>
              <a:ext cx="114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Advise Pre-Planning of Responses</a:t>
              </a:r>
              <a:endParaRPr kumimoji="0" lang="en-US" altLang="zh-CN" sz="1800" b="0" i="0" u="none" strike="noStrike" kern="1200" cap="none" spc="0" normalizeH="0" baseline="0" noProof="0" dirty="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76" name="Line 28">
              <a:extLst>
                <a:ext uri="{FF2B5EF4-FFF2-40B4-BE49-F238E27FC236}">
                  <a16:creationId xmlns:a16="http://schemas.microsoft.com/office/drawing/2014/main" id="{598B8A09-A6DE-787E-26DA-91B53456118F}"/>
                </a:ext>
              </a:extLst>
            </p:cNvPr>
            <p:cNvSpPr>
              <a:spLocks noChangeShapeType="1"/>
            </p:cNvSpPr>
            <p:nvPr/>
          </p:nvSpPr>
          <p:spPr bwMode="auto">
            <a:xfrm>
              <a:off x="429" y="3285"/>
              <a:ext cx="1047"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77" name="Rectangle 29">
              <a:extLst>
                <a:ext uri="{FF2B5EF4-FFF2-40B4-BE49-F238E27FC236}">
                  <a16:creationId xmlns:a16="http://schemas.microsoft.com/office/drawing/2014/main" id="{0D3964EC-2811-C806-6090-E35D0727D773}"/>
                </a:ext>
              </a:extLst>
            </p:cNvPr>
            <p:cNvSpPr>
              <a:spLocks noChangeArrowheads="1"/>
            </p:cNvSpPr>
            <p:nvPr/>
          </p:nvSpPr>
          <p:spPr bwMode="auto">
            <a:xfrm>
              <a:off x="454" y="3195"/>
              <a:ext cx="929"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Document Lessons Learned</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78" name="Line 30">
              <a:extLst>
                <a:ext uri="{FF2B5EF4-FFF2-40B4-BE49-F238E27FC236}">
                  <a16:creationId xmlns:a16="http://schemas.microsoft.com/office/drawing/2014/main" id="{8B157084-83D9-66DB-B25C-B294A8AEFFB6}"/>
                </a:ext>
              </a:extLst>
            </p:cNvPr>
            <p:cNvSpPr>
              <a:spLocks noChangeShapeType="1"/>
            </p:cNvSpPr>
            <p:nvPr/>
          </p:nvSpPr>
          <p:spPr bwMode="auto">
            <a:xfrm>
              <a:off x="429" y="3484"/>
              <a:ext cx="1059"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79" name="Rectangle 31">
              <a:extLst>
                <a:ext uri="{FF2B5EF4-FFF2-40B4-BE49-F238E27FC236}">
                  <a16:creationId xmlns:a16="http://schemas.microsoft.com/office/drawing/2014/main" id="{C1775DD5-44A2-B23C-0912-CA4F9FF5D418}"/>
                </a:ext>
              </a:extLst>
            </p:cNvPr>
            <p:cNvSpPr>
              <a:spLocks noChangeArrowheads="1"/>
            </p:cNvSpPr>
            <p:nvPr/>
          </p:nvSpPr>
          <p:spPr bwMode="auto">
            <a:xfrm>
              <a:off x="454" y="3382"/>
              <a:ext cx="547"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Train &amp; Exercise</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80" name="Line 32">
              <a:extLst>
                <a:ext uri="{FF2B5EF4-FFF2-40B4-BE49-F238E27FC236}">
                  <a16:creationId xmlns:a16="http://schemas.microsoft.com/office/drawing/2014/main" id="{C0175D67-7244-024A-ACCF-B3F9D5FAC54F}"/>
                </a:ext>
              </a:extLst>
            </p:cNvPr>
            <p:cNvSpPr>
              <a:spLocks noChangeShapeType="1"/>
            </p:cNvSpPr>
            <p:nvPr/>
          </p:nvSpPr>
          <p:spPr bwMode="auto">
            <a:xfrm>
              <a:off x="429" y="3696"/>
              <a:ext cx="1047"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81" name="Rectangle 33">
              <a:extLst>
                <a:ext uri="{FF2B5EF4-FFF2-40B4-BE49-F238E27FC236}">
                  <a16:creationId xmlns:a16="http://schemas.microsoft.com/office/drawing/2014/main" id="{5EDE5D57-731C-A0C5-B618-03750567CFE4}"/>
                </a:ext>
              </a:extLst>
            </p:cNvPr>
            <p:cNvSpPr>
              <a:spLocks noChangeArrowheads="1"/>
            </p:cNvSpPr>
            <p:nvPr/>
          </p:nvSpPr>
          <p:spPr bwMode="auto">
            <a:xfrm>
              <a:off x="454" y="3594"/>
              <a:ext cx="777"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Act as Regional Liaison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82" name="Line 34">
              <a:extLst>
                <a:ext uri="{FF2B5EF4-FFF2-40B4-BE49-F238E27FC236}">
                  <a16:creationId xmlns:a16="http://schemas.microsoft.com/office/drawing/2014/main" id="{9ACD0991-D19B-2269-2888-00042A5AFBD4}"/>
                </a:ext>
              </a:extLst>
            </p:cNvPr>
            <p:cNvSpPr>
              <a:spLocks noChangeShapeType="1"/>
            </p:cNvSpPr>
            <p:nvPr/>
          </p:nvSpPr>
          <p:spPr bwMode="auto">
            <a:xfrm>
              <a:off x="543" y="2409"/>
              <a:ext cx="1" cy="17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83" name="Line 35">
              <a:extLst>
                <a:ext uri="{FF2B5EF4-FFF2-40B4-BE49-F238E27FC236}">
                  <a16:creationId xmlns:a16="http://schemas.microsoft.com/office/drawing/2014/main" id="{BA63D198-E91B-84E8-219D-3FED804DC211}"/>
                </a:ext>
              </a:extLst>
            </p:cNvPr>
            <p:cNvSpPr>
              <a:spLocks noChangeShapeType="1"/>
            </p:cNvSpPr>
            <p:nvPr/>
          </p:nvSpPr>
          <p:spPr bwMode="auto">
            <a:xfrm>
              <a:off x="543" y="2575"/>
              <a:ext cx="945"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84" name="Rectangle 36">
              <a:extLst>
                <a:ext uri="{FF2B5EF4-FFF2-40B4-BE49-F238E27FC236}">
                  <a16:creationId xmlns:a16="http://schemas.microsoft.com/office/drawing/2014/main" id="{C70E628F-E30F-71F0-624B-D1C451B35336}"/>
                </a:ext>
              </a:extLst>
            </p:cNvPr>
            <p:cNvSpPr>
              <a:spLocks noChangeArrowheads="1"/>
            </p:cNvSpPr>
            <p:nvPr/>
          </p:nvSpPr>
          <p:spPr bwMode="auto">
            <a:xfrm>
              <a:off x="568" y="2473"/>
              <a:ext cx="482"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Planned Event</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85" name="Line 37">
              <a:extLst>
                <a:ext uri="{FF2B5EF4-FFF2-40B4-BE49-F238E27FC236}">
                  <a16:creationId xmlns:a16="http://schemas.microsoft.com/office/drawing/2014/main" id="{241751FB-45E9-7D2A-5D6B-86B64364EDD6}"/>
                </a:ext>
              </a:extLst>
            </p:cNvPr>
            <p:cNvSpPr>
              <a:spLocks noChangeShapeType="1"/>
            </p:cNvSpPr>
            <p:nvPr/>
          </p:nvSpPr>
          <p:spPr bwMode="auto">
            <a:xfrm>
              <a:off x="543" y="2575"/>
              <a:ext cx="1" cy="17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86" name="Line 38">
              <a:extLst>
                <a:ext uri="{FF2B5EF4-FFF2-40B4-BE49-F238E27FC236}">
                  <a16:creationId xmlns:a16="http://schemas.microsoft.com/office/drawing/2014/main" id="{EBB9F098-D8B7-EFA6-AB99-086004BA8DE3}"/>
                </a:ext>
              </a:extLst>
            </p:cNvPr>
            <p:cNvSpPr>
              <a:spLocks noChangeShapeType="1"/>
            </p:cNvSpPr>
            <p:nvPr/>
          </p:nvSpPr>
          <p:spPr bwMode="auto">
            <a:xfrm>
              <a:off x="543" y="2745"/>
              <a:ext cx="945"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87" name="Rectangle 39">
              <a:extLst>
                <a:ext uri="{FF2B5EF4-FFF2-40B4-BE49-F238E27FC236}">
                  <a16:creationId xmlns:a16="http://schemas.microsoft.com/office/drawing/2014/main" id="{4E7D4C94-ACDB-56AB-1246-455BC9313701}"/>
                </a:ext>
              </a:extLst>
            </p:cNvPr>
            <p:cNvSpPr>
              <a:spLocks noChangeArrowheads="1"/>
            </p:cNvSpPr>
            <p:nvPr/>
          </p:nvSpPr>
          <p:spPr bwMode="auto">
            <a:xfrm>
              <a:off x="568" y="2643"/>
              <a:ext cx="85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Emergency/1st Response</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88" name="Line 40">
              <a:extLst>
                <a:ext uri="{FF2B5EF4-FFF2-40B4-BE49-F238E27FC236}">
                  <a16:creationId xmlns:a16="http://schemas.microsoft.com/office/drawing/2014/main" id="{495C21B6-FB28-D843-0303-9544F1429879}"/>
                </a:ext>
              </a:extLst>
            </p:cNvPr>
            <p:cNvSpPr>
              <a:spLocks noChangeShapeType="1"/>
            </p:cNvSpPr>
            <p:nvPr/>
          </p:nvSpPr>
          <p:spPr bwMode="auto">
            <a:xfrm>
              <a:off x="543" y="2745"/>
              <a:ext cx="1" cy="17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89" name="Line 41">
              <a:extLst>
                <a:ext uri="{FF2B5EF4-FFF2-40B4-BE49-F238E27FC236}">
                  <a16:creationId xmlns:a16="http://schemas.microsoft.com/office/drawing/2014/main" id="{6C79CAD2-8DD1-D772-93D4-05FD53C3DAE6}"/>
                </a:ext>
              </a:extLst>
            </p:cNvPr>
            <p:cNvSpPr>
              <a:spLocks noChangeShapeType="1"/>
            </p:cNvSpPr>
            <p:nvPr/>
          </p:nvSpPr>
          <p:spPr bwMode="auto">
            <a:xfrm>
              <a:off x="543" y="2916"/>
              <a:ext cx="945"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90" name="Rectangle 42">
              <a:extLst>
                <a:ext uri="{FF2B5EF4-FFF2-40B4-BE49-F238E27FC236}">
                  <a16:creationId xmlns:a16="http://schemas.microsoft.com/office/drawing/2014/main" id="{EAF94E73-BFC0-984F-2D61-1F617EB0A378}"/>
                </a:ext>
              </a:extLst>
            </p:cNvPr>
            <p:cNvSpPr>
              <a:spLocks noChangeArrowheads="1"/>
            </p:cNvSpPr>
            <p:nvPr/>
          </p:nvSpPr>
          <p:spPr bwMode="auto">
            <a:xfrm>
              <a:off x="568" y="2814"/>
              <a:ext cx="6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Day-to-day Incident</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91" name="Line 43">
              <a:extLst>
                <a:ext uri="{FF2B5EF4-FFF2-40B4-BE49-F238E27FC236}">
                  <a16:creationId xmlns:a16="http://schemas.microsoft.com/office/drawing/2014/main" id="{829A3B77-A9A2-2974-465C-5A3E0293BC8E}"/>
                </a:ext>
              </a:extLst>
            </p:cNvPr>
            <p:cNvSpPr>
              <a:spLocks noChangeShapeType="1"/>
            </p:cNvSpPr>
            <p:nvPr/>
          </p:nvSpPr>
          <p:spPr bwMode="auto">
            <a:xfrm>
              <a:off x="543" y="2916"/>
              <a:ext cx="1" cy="17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92" name="Line 44">
              <a:extLst>
                <a:ext uri="{FF2B5EF4-FFF2-40B4-BE49-F238E27FC236}">
                  <a16:creationId xmlns:a16="http://schemas.microsoft.com/office/drawing/2014/main" id="{2EC599AB-8D8B-C8A0-9650-1ECF279625E1}"/>
                </a:ext>
              </a:extLst>
            </p:cNvPr>
            <p:cNvSpPr>
              <a:spLocks noChangeShapeType="1"/>
            </p:cNvSpPr>
            <p:nvPr/>
          </p:nvSpPr>
          <p:spPr bwMode="auto">
            <a:xfrm>
              <a:off x="543" y="3086"/>
              <a:ext cx="95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93" name="Rectangle 45">
              <a:extLst>
                <a:ext uri="{FF2B5EF4-FFF2-40B4-BE49-F238E27FC236}">
                  <a16:creationId xmlns:a16="http://schemas.microsoft.com/office/drawing/2014/main" id="{1A608455-D6CC-60F7-9A56-53DB7308097C}"/>
                </a:ext>
              </a:extLst>
            </p:cNvPr>
            <p:cNvSpPr>
              <a:spLocks noChangeArrowheads="1"/>
            </p:cNvSpPr>
            <p:nvPr/>
          </p:nvSpPr>
          <p:spPr bwMode="auto">
            <a:xfrm>
              <a:off x="568" y="2984"/>
              <a:ext cx="418"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Construction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94" name="Line 46">
              <a:extLst>
                <a:ext uri="{FF2B5EF4-FFF2-40B4-BE49-F238E27FC236}">
                  <a16:creationId xmlns:a16="http://schemas.microsoft.com/office/drawing/2014/main" id="{9F01E2FF-C405-9487-8DFA-11D82F884E4B}"/>
                </a:ext>
              </a:extLst>
            </p:cNvPr>
            <p:cNvSpPr>
              <a:spLocks noChangeShapeType="1"/>
            </p:cNvSpPr>
            <p:nvPr/>
          </p:nvSpPr>
          <p:spPr bwMode="auto">
            <a:xfrm>
              <a:off x="1795" y="1953"/>
              <a:ext cx="105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95" name="Rectangle 47">
              <a:extLst>
                <a:ext uri="{FF2B5EF4-FFF2-40B4-BE49-F238E27FC236}">
                  <a16:creationId xmlns:a16="http://schemas.microsoft.com/office/drawing/2014/main" id="{2EA05DB7-E416-82E8-C542-FD97D4EF3D27}"/>
                </a:ext>
              </a:extLst>
            </p:cNvPr>
            <p:cNvSpPr>
              <a:spLocks noChangeArrowheads="1"/>
            </p:cNvSpPr>
            <p:nvPr/>
          </p:nvSpPr>
          <p:spPr bwMode="auto">
            <a:xfrm>
              <a:off x="1820" y="1851"/>
              <a:ext cx="45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Compile Data</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96" name="Line 48">
              <a:extLst>
                <a:ext uri="{FF2B5EF4-FFF2-40B4-BE49-F238E27FC236}">
                  <a16:creationId xmlns:a16="http://schemas.microsoft.com/office/drawing/2014/main" id="{286B6C39-6A48-79D0-82AB-64FE7D669C01}"/>
                </a:ext>
              </a:extLst>
            </p:cNvPr>
            <p:cNvSpPr>
              <a:spLocks noChangeShapeType="1"/>
            </p:cNvSpPr>
            <p:nvPr/>
          </p:nvSpPr>
          <p:spPr bwMode="auto">
            <a:xfrm>
              <a:off x="1795" y="2196"/>
              <a:ext cx="1043"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97" name="Rectangle 49">
              <a:extLst>
                <a:ext uri="{FF2B5EF4-FFF2-40B4-BE49-F238E27FC236}">
                  <a16:creationId xmlns:a16="http://schemas.microsoft.com/office/drawing/2014/main" id="{4C14D418-2D88-239A-06D5-445376086F9F}"/>
                </a:ext>
              </a:extLst>
            </p:cNvPr>
            <p:cNvSpPr>
              <a:spLocks noChangeArrowheads="1"/>
            </p:cNvSpPr>
            <p:nvPr/>
          </p:nvSpPr>
          <p:spPr bwMode="auto">
            <a:xfrm>
              <a:off x="1820" y="2078"/>
              <a:ext cx="834"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Identify Regional Incident</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98" name="Line 50">
              <a:extLst>
                <a:ext uri="{FF2B5EF4-FFF2-40B4-BE49-F238E27FC236}">
                  <a16:creationId xmlns:a16="http://schemas.microsoft.com/office/drawing/2014/main" id="{B2A63426-FABC-AF4F-59F4-D6C68DB2CF01}"/>
                </a:ext>
              </a:extLst>
            </p:cNvPr>
            <p:cNvSpPr>
              <a:spLocks noChangeShapeType="1"/>
            </p:cNvSpPr>
            <p:nvPr/>
          </p:nvSpPr>
          <p:spPr bwMode="auto">
            <a:xfrm>
              <a:off x="1795" y="2717"/>
              <a:ext cx="106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99" name="Rectangle 51">
              <a:extLst>
                <a:ext uri="{FF2B5EF4-FFF2-40B4-BE49-F238E27FC236}">
                  <a16:creationId xmlns:a16="http://schemas.microsoft.com/office/drawing/2014/main" id="{CB6D86EB-9A89-C77B-F334-8B82C330F3FB}"/>
                </a:ext>
              </a:extLst>
            </p:cNvPr>
            <p:cNvSpPr>
              <a:spLocks noChangeArrowheads="1"/>
            </p:cNvSpPr>
            <p:nvPr/>
          </p:nvSpPr>
          <p:spPr bwMode="auto">
            <a:xfrm>
              <a:off x="1820" y="2512"/>
              <a:ext cx="534"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Collaborate with</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00" name="Rectangle 52">
              <a:extLst>
                <a:ext uri="{FF2B5EF4-FFF2-40B4-BE49-F238E27FC236}">
                  <a16:creationId xmlns:a16="http://schemas.microsoft.com/office/drawing/2014/main" id="{0BC4D375-81FF-3C84-6C00-6D8A61F20E2E}"/>
                </a:ext>
              </a:extLst>
            </p:cNvPr>
            <p:cNvSpPr>
              <a:spLocks noChangeArrowheads="1"/>
            </p:cNvSpPr>
            <p:nvPr/>
          </p:nvSpPr>
          <p:spPr bwMode="auto">
            <a:xfrm>
              <a:off x="1820" y="2603"/>
              <a:ext cx="806"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Transportation Agencies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01" name="Line 53">
              <a:extLst>
                <a:ext uri="{FF2B5EF4-FFF2-40B4-BE49-F238E27FC236}">
                  <a16:creationId xmlns:a16="http://schemas.microsoft.com/office/drawing/2014/main" id="{56C709AC-63CF-D6CD-8211-B0D789A0F641}"/>
                </a:ext>
              </a:extLst>
            </p:cNvPr>
            <p:cNvSpPr>
              <a:spLocks noChangeShapeType="1"/>
            </p:cNvSpPr>
            <p:nvPr/>
          </p:nvSpPr>
          <p:spPr bwMode="auto">
            <a:xfrm>
              <a:off x="1795" y="1512"/>
              <a:ext cx="1" cy="171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02" name="Line 54">
              <a:extLst>
                <a:ext uri="{FF2B5EF4-FFF2-40B4-BE49-F238E27FC236}">
                  <a16:creationId xmlns:a16="http://schemas.microsoft.com/office/drawing/2014/main" id="{D8A77278-3137-D939-7473-BC5D89B15AAE}"/>
                </a:ext>
              </a:extLst>
            </p:cNvPr>
            <p:cNvSpPr>
              <a:spLocks noChangeShapeType="1"/>
            </p:cNvSpPr>
            <p:nvPr/>
          </p:nvSpPr>
          <p:spPr bwMode="auto">
            <a:xfrm>
              <a:off x="1795" y="2961"/>
              <a:ext cx="107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03" name="Rectangle 55">
              <a:extLst>
                <a:ext uri="{FF2B5EF4-FFF2-40B4-BE49-F238E27FC236}">
                  <a16:creationId xmlns:a16="http://schemas.microsoft.com/office/drawing/2014/main" id="{01242550-83CE-F1FE-7210-BC2D8236608D}"/>
                </a:ext>
              </a:extLst>
            </p:cNvPr>
            <p:cNvSpPr>
              <a:spLocks noChangeArrowheads="1"/>
            </p:cNvSpPr>
            <p:nvPr/>
          </p:nvSpPr>
          <p:spPr bwMode="auto">
            <a:xfrm>
              <a:off x="1820" y="2842"/>
              <a:ext cx="994"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Communicate with 3rd Parties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04" name="Line 56">
              <a:extLst>
                <a:ext uri="{FF2B5EF4-FFF2-40B4-BE49-F238E27FC236}">
                  <a16:creationId xmlns:a16="http://schemas.microsoft.com/office/drawing/2014/main" id="{517C8D84-183B-A686-C209-F78CA687C2CC}"/>
                </a:ext>
              </a:extLst>
            </p:cNvPr>
            <p:cNvSpPr>
              <a:spLocks noChangeShapeType="1"/>
            </p:cNvSpPr>
            <p:nvPr/>
          </p:nvSpPr>
          <p:spPr bwMode="auto">
            <a:xfrm>
              <a:off x="1795" y="3228"/>
              <a:ext cx="1046"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05" name="Rectangle 57">
              <a:extLst>
                <a:ext uri="{FF2B5EF4-FFF2-40B4-BE49-F238E27FC236}">
                  <a16:creationId xmlns:a16="http://schemas.microsoft.com/office/drawing/2014/main" id="{FEBC0B92-9445-A703-69AD-845EF70BA6F0}"/>
                </a:ext>
              </a:extLst>
            </p:cNvPr>
            <p:cNvSpPr>
              <a:spLocks noChangeArrowheads="1"/>
            </p:cNvSpPr>
            <p:nvPr/>
          </p:nvSpPr>
          <p:spPr bwMode="auto">
            <a:xfrm>
              <a:off x="1820" y="3126"/>
              <a:ext cx="493"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Distribute Data</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06" name="Freeform 58">
              <a:extLst>
                <a:ext uri="{FF2B5EF4-FFF2-40B4-BE49-F238E27FC236}">
                  <a16:creationId xmlns:a16="http://schemas.microsoft.com/office/drawing/2014/main" id="{91DC74A3-D150-CA24-4C09-4361D183896F}"/>
                </a:ext>
              </a:extLst>
            </p:cNvPr>
            <p:cNvSpPr>
              <a:spLocks/>
            </p:cNvSpPr>
            <p:nvPr/>
          </p:nvSpPr>
          <p:spPr bwMode="auto">
            <a:xfrm>
              <a:off x="3269" y="1370"/>
              <a:ext cx="794" cy="398"/>
            </a:xfrm>
            <a:custGeom>
              <a:avLst/>
              <a:gdLst>
                <a:gd name="T0" fmla="*/ 4 w 1588"/>
                <a:gd name="T1" fmla="*/ 362 h 795"/>
                <a:gd name="T2" fmla="*/ 28 w 1588"/>
                <a:gd name="T3" fmla="*/ 294 h 795"/>
                <a:gd name="T4" fmla="*/ 75 w 1588"/>
                <a:gd name="T5" fmla="*/ 229 h 795"/>
                <a:gd name="T6" fmla="*/ 144 w 1588"/>
                <a:gd name="T7" fmla="*/ 169 h 795"/>
                <a:gd name="T8" fmla="*/ 233 w 1588"/>
                <a:gd name="T9" fmla="*/ 116 h 795"/>
                <a:gd name="T10" fmla="*/ 339 w 1588"/>
                <a:gd name="T11" fmla="*/ 71 h 795"/>
                <a:gd name="T12" fmla="*/ 459 w 1588"/>
                <a:gd name="T13" fmla="*/ 36 h 795"/>
                <a:gd name="T14" fmla="*/ 589 w 1588"/>
                <a:gd name="T15" fmla="*/ 13 h 795"/>
                <a:gd name="T16" fmla="*/ 726 w 1588"/>
                <a:gd name="T17" fmla="*/ 1 h 795"/>
                <a:gd name="T18" fmla="*/ 864 w 1588"/>
                <a:gd name="T19" fmla="*/ 1 h 795"/>
                <a:gd name="T20" fmla="*/ 1000 w 1588"/>
                <a:gd name="T21" fmla="*/ 13 h 795"/>
                <a:gd name="T22" fmla="*/ 1130 w 1588"/>
                <a:gd name="T23" fmla="*/ 36 h 795"/>
                <a:gd name="T24" fmla="*/ 1249 w 1588"/>
                <a:gd name="T25" fmla="*/ 71 h 795"/>
                <a:gd name="T26" fmla="*/ 1357 w 1588"/>
                <a:gd name="T27" fmla="*/ 116 h 795"/>
                <a:gd name="T28" fmla="*/ 1444 w 1588"/>
                <a:gd name="T29" fmla="*/ 169 h 795"/>
                <a:gd name="T30" fmla="*/ 1514 w 1588"/>
                <a:gd name="T31" fmla="*/ 229 h 795"/>
                <a:gd name="T32" fmla="*/ 1561 w 1588"/>
                <a:gd name="T33" fmla="*/ 294 h 795"/>
                <a:gd name="T34" fmla="*/ 1585 w 1588"/>
                <a:gd name="T35" fmla="*/ 362 h 795"/>
                <a:gd name="T36" fmla="*/ 1585 w 1588"/>
                <a:gd name="T37" fmla="*/ 431 h 795"/>
                <a:gd name="T38" fmla="*/ 1561 w 1588"/>
                <a:gd name="T39" fmla="*/ 500 h 795"/>
                <a:gd name="T40" fmla="*/ 1514 w 1588"/>
                <a:gd name="T41" fmla="*/ 565 h 795"/>
                <a:gd name="T42" fmla="*/ 1444 w 1588"/>
                <a:gd name="T43" fmla="*/ 625 h 795"/>
                <a:gd name="T44" fmla="*/ 1357 w 1588"/>
                <a:gd name="T45" fmla="*/ 678 h 795"/>
                <a:gd name="T46" fmla="*/ 1249 w 1588"/>
                <a:gd name="T47" fmla="*/ 722 h 795"/>
                <a:gd name="T48" fmla="*/ 1130 w 1588"/>
                <a:gd name="T49" fmla="*/ 757 h 795"/>
                <a:gd name="T50" fmla="*/ 1000 w 1588"/>
                <a:gd name="T51" fmla="*/ 781 h 795"/>
                <a:gd name="T52" fmla="*/ 864 w 1588"/>
                <a:gd name="T53" fmla="*/ 793 h 795"/>
                <a:gd name="T54" fmla="*/ 726 w 1588"/>
                <a:gd name="T55" fmla="*/ 793 h 795"/>
                <a:gd name="T56" fmla="*/ 589 w 1588"/>
                <a:gd name="T57" fmla="*/ 781 h 795"/>
                <a:gd name="T58" fmla="*/ 459 w 1588"/>
                <a:gd name="T59" fmla="*/ 757 h 795"/>
                <a:gd name="T60" fmla="*/ 339 w 1588"/>
                <a:gd name="T61" fmla="*/ 722 h 795"/>
                <a:gd name="T62" fmla="*/ 233 w 1588"/>
                <a:gd name="T63" fmla="*/ 678 h 795"/>
                <a:gd name="T64" fmla="*/ 144 w 1588"/>
                <a:gd name="T65" fmla="*/ 625 h 795"/>
                <a:gd name="T66" fmla="*/ 75 w 1588"/>
                <a:gd name="T67" fmla="*/ 565 h 795"/>
                <a:gd name="T68" fmla="*/ 28 w 1588"/>
                <a:gd name="T69" fmla="*/ 500 h 795"/>
                <a:gd name="T70" fmla="*/ 4 w 1588"/>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4" y="362"/>
                  </a:lnTo>
                  <a:lnTo>
                    <a:pt x="13" y="328"/>
                  </a:lnTo>
                  <a:lnTo>
                    <a:pt x="28" y="294"/>
                  </a:lnTo>
                  <a:lnTo>
                    <a:pt x="49" y="260"/>
                  </a:lnTo>
                  <a:lnTo>
                    <a:pt x="75" y="229"/>
                  </a:lnTo>
                  <a:lnTo>
                    <a:pt x="108" y="198"/>
                  </a:lnTo>
                  <a:lnTo>
                    <a:pt x="144" y="169"/>
                  </a:lnTo>
                  <a:lnTo>
                    <a:pt x="186" y="141"/>
                  </a:lnTo>
                  <a:lnTo>
                    <a:pt x="233" y="116"/>
                  </a:lnTo>
                  <a:lnTo>
                    <a:pt x="285" y="92"/>
                  </a:lnTo>
                  <a:lnTo>
                    <a:pt x="339" y="71"/>
                  </a:lnTo>
                  <a:lnTo>
                    <a:pt x="398" y="53"/>
                  </a:lnTo>
                  <a:lnTo>
                    <a:pt x="459" y="36"/>
                  </a:lnTo>
                  <a:lnTo>
                    <a:pt x="524" y="24"/>
                  </a:lnTo>
                  <a:lnTo>
                    <a:pt x="589" y="13"/>
                  </a:lnTo>
                  <a:lnTo>
                    <a:pt x="657" y="6"/>
                  </a:lnTo>
                  <a:lnTo>
                    <a:pt x="726" y="1"/>
                  </a:lnTo>
                  <a:lnTo>
                    <a:pt x="794" y="0"/>
                  </a:lnTo>
                  <a:lnTo>
                    <a:pt x="864" y="1"/>
                  </a:lnTo>
                  <a:lnTo>
                    <a:pt x="932" y="6"/>
                  </a:lnTo>
                  <a:lnTo>
                    <a:pt x="1000" y="13"/>
                  </a:lnTo>
                  <a:lnTo>
                    <a:pt x="1066" y="24"/>
                  </a:lnTo>
                  <a:lnTo>
                    <a:pt x="1130" y="36"/>
                  </a:lnTo>
                  <a:lnTo>
                    <a:pt x="1192" y="53"/>
                  </a:lnTo>
                  <a:lnTo>
                    <a:pt x="1249" y="71"/>
                  </a:lnTo>
                  <a:lnTo>
                    <a:pt x="1305" y="92"/>
                  </a:lnTo>
                  <a:lnTo>
                    <a:pt x="1357" y="116"/>
                  </a:lnTo>
                  <a:lnTo>
                    <a:pt x="1402" y="141"/>
                  </a:lnTo>
                  <a:lnTo>
                    <a:pt x="1444" y="169"/>
                  </a:lnTo>
                  <a:lnTo>
                    <a:pt x="1482" y="198"/>
                  </a:lnTo>
                  <a:lnTo>
                    <a:pt x="1514" y="229"/>
                  </a:lnTo>
                  <a:lnTo>
                    <a:pt x="1541" y="260"/>
                  </a:lnTo>
                  <a:lnTo>
                    <a:pt x="1561" y="294"/>
                  </a:lnTo>
                  <a:lnTo>
                    <a:pt x="1576" y="328"/>
                  </a:lnTo>
                  <a:lnTo>
                    <a:pt x="1585" y="362"/>
                  </a:lnTo>
                  <a:lnTo>
                    <a:pt x="1588" y="397"/>
                  </a:lnTo>
                  <a:lnTo>
                    <a:pt x="1585" y="431"/>
                  </a:lnTo>
                  <a:lnTo>
                    <a:pt x="1576" y="466"/>
                  </a:lnTo>
                  <a:lnTo>
                    <a:pt x="1561" y="500"/>
                  </a:lnTo>
                  <a:lnTo>
                    <a:pt x="1541" y="533"/>
                  </a:lnTo>
                  <a:lnTo>
                    <a:pt x="1514" y="565"/>
                  </a:lnTo>
                  <a:lnTo>
                    <a:pt x="1482" y="595"/>
                  </a:lnTo>
                  <a:lnTo>
                    <a:pt x="1444" y="625"/>
                  </a:lnTo>
                  <a:lnTo>
                    <a:pt x="1402" y="653"/>
                  </a:lnTo>
                  <a:lnTo>
                    <a:pt x="1357" y="678"/>
                  </a:lnTo>
                  <a:lnTo>
                    <a:pt x="1305" y="701"/>
                  </a:lnTo>
                  <a:lnTo>
                    <a:pt x="1249" y="722"/>
                  </a:lnTo>
                  <a:lnTo>
                    <a:pt x="1192" y="742"/>
                  </a:lnTo>
                  <a:lnTo>
                    <a:pt x="1130" y="757"/>
                  </a:lnTo>
                  <a:lnTo>
                    <a:pt x="1066" y="771"/>
                  </a:lnTo>
                  <a:lnTo>
                    <a:pt x="1000" y="781"/>
                  </a:lnTo>
                  <a:lnTo>
                    <a:pt x="932" y="789"/>
                  </a:lnTo>
                  <a:lnTo>
                    <a:pt x="864" y="793"/>
                  </a:lnTo>
                  <a:lnTo>
                    <a:pt x="794" y="795"/>
                  </a:lnTo>
                  <a:lnTo>
                    <a:pt x="726" y="793"/>
                  </a:lnTo>
                  <a:lnTo>
                    <a:pt x="657" y="789"/>
                  </a:lnTo>
                  <a:lnTo>
                    <a:pt x="589" y="781"/>
                  </a:lnTo>
                  <a:lnTo>
                    <a:pt x="524" y="771"/>
                  </a:lnTo>
                  <a:lnTo>
                    <a:pt x="459" y="757"/>
                  </a:lnTo>
                  <a:lnTo>
                    <a:pt x="398" y="742"/>
                  </a:lnTo>
                  <a:lnTo>
                    <a:pt x="339" y="722"/>
                  </a:lnTo>
                  <a:lnTo>
                    <a:pt x="285" y="701"/>
                  </a:lnTo>
                  <a:lnTo>
                    <a:pt x="233" y="678"/>
                  </a:lnTo>
                  <a:lnTo>
                    <a:pt x="186" y="653"/>
                  </a:lnTo>
                  <a:lnTo>
                    <a:pt x="144" y="625"/>
                  </a:lnTo>
                  <a:lnTo>
                    <a:pt x="108" y="595"/>
                  </a:lnTo>
                  <a:lnTo>
                    <a:pt x="75" y="565"/>
                  </a:lnTo>
                  <a:lnTo>
                    <a:pt x="49" y="533"/>
                  </a:lnTo>
                  <a:lnTo>
                    <a:pt x="28" y="500"/>
                  </a:lnTo>
                  <a:lnTo>
                    <a:pt x="13" y="466"/>
                  </a:lnTo>
                  <a:lnTo>
                    <a:pt x="4" y="431"/>
                  </a:lnTo>
                  <a:lnTo>
                    <a:pt x="0" y="3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07" name="Freeform 59">
              <a:extLst>
                <a:ext uri="{FF2B5EF4-FFF2-40B4-BE49-F238E27FC236}">
                  <a16:creationId xmlns:a16="http://schemas.microsoft.com/office/drawing/2014/main" id="{958BAE43-3E62-20B7-4E72-49A22B63396E}"/>
                </a:ext>
              </a:extLst>
            </p:cNvPr>
            <p:cNvSpPr>
              <a:spLocks/>
            </p:cNvSpPr>
            <p:nvPr/>
          </p:nvSpPr>
          <p:spPr bwMode="auto">
            <a:xfrm>
              <a:off x="3269" y="1370"/>
              <a:ext cx="794" cy="398"/>
            </a:xfrm>
            <a:custGeom>
              <a:avLst/>
              <a:gdLst>
                <a:gd name="T0" fmla="*/ 4 w 1588"/>
                <a:gd name="T1" fmla="*/ 362 h 795"/>
                <a:gd name="T2" fmla="*/ 28 w 1588"/>
                <a:gd name="T3" fmla="*/ 294 h 795"/>
                <a:gd name="T4" fmla="*/ 75 w 1588"/>
                <a:gd name="T5" fmla="*/ 229 h 795"/>
                <a:gd name="T6" fmla="*/ 144 w 1588"/>
                <a:gd name="T7" fmla="*/ 169 h 795"/>
                <a:gd name="T8" fmla="*/ 233 w 1588"/>
                <a:gd name="T9" fmla="*/ 116 h 795"/>
                <a:gd name="T10" fmla="*/ 339 w 1588"/>
                <a:gd name="T11" fmla="*/ 71 h 795"/>
                <a:gd name="T12" fmla="*/ 459 w 1588"/>
                <a:gd name="T13" fmla="*/ 36 h 795"/>
                <a:gd name="T14" fmla="*/ 589 w 1588"/>
                <a:gd name="T15" fmla="*/ 13 h 795"/>
                <a:gd name="T16" fmla="*/ 726 w 1588"/>
                <a:gd name="T17" fmla="*/ 1 h 795"/>
                <a:gd name="T18" fmla="*/ 864 w 1588"/>
                <a:gd name="T19" fmla="*/ 1 h 795"/>
                <a:gd name="T20" fmla="*/ 1000 w 1588"/>
                <a:gd name="T21" fmla="*/ 13 h 795"/>
                <a:gd name="T22" fmla="*/ 1130 w 1588"/>
                <a:gd name="T23" fmla="*/ 36 h 795"/>
                <a:gd name="T24" fmla="*/ 1249 w 1588"/>
                <a:gd name="T25" fmla="*/ 71 h 795"/>
                <a:gd name="T26" fmla="*/ 1357 w 1588"/>
                <a:gd name="T27" fmla="*/ 116 h 795"/>
                <a:gd name="T28" fmla="*/ 1444 w 1588"/>
                <a:gd name="T29" fmla="*/ 169 h 795"/>
                <a:gd name="T30" fmla="*/ 1514 w 1588"/>
                <a:gd name="T31" fmla="*/ 229 h 795"/>
                <a:gd name="T32" fmla="*/ 1561 w 1588"/>
                <a:gd name="T33" fmla="*/ 294 h 795"/>
                <a:gd name="T34" fmla="*/ 1585 w 1588"/>
                <a:gd name="T35" fmla="*/ 362 h 795"/>
                <a:gd name="T36" fmla="*/ 1585 w 1588"/>
                <a:gd name="T37" fmla="*/ 431 h 795"/>
                <a:gd name="T38" fmla="*/ 1561 w 1588"/>
                <a:gd name="T39" fmla="*/ 500 h 795"/>
                <a:gd name="T40" fmla="*/ 1514 w 1588"/>
                <a:gd name="T41" fmla="*/ 565 h 795"/>
                <a:gd name="T42" fmla="*/ 1444 w 1588"/>
                <a:gd name="T43" fmla="*/ 625 h 795"/>
                <a:gd name="T44" fmla="*/ 1357 w 1588"/>
                <a:gd name="T45" fmla="*/ 678 h 795"/>
                <a:gd name="T46" fmla="*/ 1249 w 1588"/>
                <a:gd name="T47" fmla="*/ 722 h 795"/>
                <a:gd name="T48" fmla="*/ 1130 w 1588"/>
                <a:gd name="T49" fmla="*/ 757 h 795"/>
                <a:gd name="T50" fmla="*/ 1000 w 1588"/>
                <a:gd name="T51" fmla="*/ 781 h 795"/>
                <a:gd name="T52" fmla="*/ 864 w 1588"/>
                <a:gd name="T53" fmla="*/ 793 h 795"/>
                <a:gd name="T54" fmla="*/ 726 w 1588"/>
                <a:gd name="T55" fmla="*/ 793 h 795"/>
                <a:gd name="T56" fmla="*/ 589 w 1588"/>
                <a:gd name="T57" fmla="*/ 781 h 795"/>
                <a:gd name="T58" fmla="*/ 459 w 1588"/>
                <a:gd name="T59" fmla="*/ 757 h 795"/>
                <a:gd name="T60" fmla="*/ 339 w 1588"/>
                <a:gd name="T61" fmla="*/ 722 h 795"/>
                <a:gd name="T62" fmla="*/ 233 w 1588"/>
                <a:gd name="T63" fmla="*/ 678 h 795"/>
                <a:gd name="T64" fmla="*/ 144 w 1588"/>
                <a:gd name="T65" fmla="*/ 625 h 795"/>
                <a:gd name="T66" fmla="*/ 75 w 1588"/>
                <a:gd name="T67" fmla="*/ 565 h 795"/>
                <a:gd name="T68" fmla="*/ 28 w 1588"/>
                <a:gd name="T69" fmla="*/ 500 h 795"/>
                <a:gd name="T70" fmla="*/ 4 w 1588"/>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4" y="362"/>
                  </a:lnTo>
                  <a:lnTo>
                    <a:pt x="13" y="328"/>
                  </a:lnTo>
                  <a:lnTo>
                    <a:pt x="28" y="294"/>
                  </a:lnTo>
                  <a:lnTo>
                    <a:pt x="49" y="260"/>
                  </a:lnTo>
                  <a:lnTo>
                    <a:pt x="75" y="229"/>
                  </a:lnTo>
                  <a:lnTo>
                    <a:pt x="108" y="198"/>
                  </a:lnTo>
                  <a:lnTo>
                    <a:pt x="144" y="169"/>
                  </a:lnTo>
                  <a:lnTo>
                    <a:pt x="186" y="141"/>
                  </a:lnTo>
                  <a:lnTo>
                    <a:pt x="233" y="116"/>
                  </a:lnTo>
                  <a:lnTo>
                    <a:pt x="285" y="92"/>
                  </a:lnTo>
                  <a:lnTo>
                    <a:pt x="339" y="71"/>
                  </a:lnTo>
                  <a:lnTo>
                    <a:pt x="398" y="53"/>
                  </a:lnTo>
                  <a:lnTo>
                    <a:pt x="459" y="36"/>
                  </a:lnTo>
                  <a:lnTo>
                    <a:pt x="524" y="24"/>
                  </a:lnTo>
                  <a:lnTo>
                    <a:pt x="589" y="13"/>
                  </a:lnTo>
                  <a:lnTo>
                    <a:pt x="657" y="6"/>
                  </a:lnTo>
                  <a:lnTo>
                    <a:pt x="726" y="1"/>
                  </a:lnTo>
                  <a:lnTo>
                    <a:pt x="794" y="0"/>
                  </a:lnTo>
                  <a:lnTo>
                    <a:pt x="864" y="1"/>
                  </a:lnTo>
                  <a:lnTo>
                    <a:pt x="932" y="6"/>
                  </a:lnTo>
                  <a:lnTo>
                    <a:pt x="1000" y="13"/>
                  </a:lnTo>
                  <a:lnTo>
                    <a:pt x="1066" y="24"/>
                  </a:lnTo>
                  <a:lnTo>
                    <a:pt x="1130" y="36"/>
                  </a:lnTo>
                  <a:lnTo>
                    <a:pt x="1192" y="53"/>
                  </a:lnTo>
                  <a:lnTo>
                    <a:pt x="1249" y="71"/>
                  </a:lnTo>
                  <a:lnTo>
                    <a:pt x="1305" y="92"/>
                  </a:lnTo>
                  <a:lnTo>
                    <a:pt x="1357" y="116"/>
                  </a:lnTo>
                  <a:lnTo>
                    <a:pt x="1402" y="141"/>
                  </a:lnTo>
                  <a:lnTo>
                    <a:pt x="1444" y="169"/>
                  </a:lnTo>
                  <a:lnTo>
                    <a:pt x="1482" y="198"/>
                  </a:lnTo>
                  <a:lnTo>
                    <a:pt x="1514" y="229"/>
                  </a:lnTo>
                  <a:lnTo>
                    <a:pt x="1541" y="260"/>
                  </a:lnTo>
                  <a:lnTo>
                    <a:pt x="1561" y="294"/>
                  </a:lnTo>
                  <a:lnTo>
                    <a:pt x="1576" y="328"/>
                  </a:lnTo>
                  <a:lnTo>
                    <a:pt x="1585" y="362"/>
                  </a:lnTo>
                  <a:lnTo>
                    <a:pt x="1588" y="397"/>
                  </a:lnTo>
                  <a:lnTo>
                    <a:pt x="1585" y="431"/>
                  </a:lnTo>
                  <a:lnTo>
                    <a:pt x="1576" y="466"/>
                  </a:lnTo>
                  <a:lnTo>
                    <a:pt x="1561" y="500"/>
                  </a:lnTo>
                  <a:lnTo>
                    <a:pt x="1541" y="533"/>
                  </a:lnTo>
                  <a:lnTo>
                    <a:pt x="1514" y="565"/>
                  </a:lnTo>
                  <a:lnTo>
                    <a:pt x="1482" y="595"/>
                  </a:lnTo>
                  <a:lnTo>
                    <a:pt x="1444" y="625"/>
                  </a:lnTo>
                  <a:lnTo>
                    <a:pt x="1402" y="653"/>
                  </a:lnTo>
                  <a:lnTo>
                    <a:pt x="1357" y="678"/>
                  </a:lnTo>
                  <a:lnTo>
                    <a:pt x="1305" y="701"/>
                  </a:lnTo>
                  <a:lnTo>
                    <a:pt x="1249" y="722"/>
                  </a:lnTo>
                  <a:lnTo>
                    <a:pt x="1192" y="742"/>
                  </a:lnTo>
                  <a:lnTo>
                    <a:pt x="1130" y="757"/>
                  </a:lnTo>
                  <a:lnTo>
                    <a:pt x="1066" y="771"/>
                  </a:lnTo>
                  <a:lnTo>
                    <a:pt x="1000" y="781"/>
                  </a:lnTo>
                  <a:lnTo>
                    <a:pt x="932" y="789"/>
                  </a:lnTo>
                  <a:lnTo>
                    <a:pt x="864" y="793"/>
                  </a:lnTo>
                  <a:lnTo>
                    <a:pt x="794" y="795"/>
                  </a:lnTo>
                  <a:lnTo>
                    <a:pt x="726" y="793"/>
                  </a:lnTo>
                  <a:lnTo>
                    <a:pt x="657" y="789"/>
                  </a:lnTo>
                  <a:lnTo>
                    <a:pt x="589" y="781"/>
                  </a:lnTo>
                  <a:lnTo>
                    <a:pt x="524" y="771"/>
                  </a:lnTo>
                  <a:lnTo>
                    <a:pt x="459" y="757"/>
                  </a:lnTo>
                  <a:lnTo>
                    <a:pt x="398" y="742"/>
                  </a:lnTo>
                  <a:lnTo>
                    <a:pt x="339" y="722"/>
                  </a:lnTo>
                  <a:lnTo>
                    <a:pt x="285" y="701"/>
                  </a:lnTo>
                  <a:lnTo>
                    <a:pt x="233" y="678"/>
                  </a:lnTo>
                  <a:lnTo>
                    <a:pt x="186" y="653"/>
                  </a:lnTo>
                  <a:lnTo>
                    <a:pt x="144" y="625"/>
                  </a:lnTo>
                  <a:lnTo>
                    <a:pt x="108" y="595"/>
                  </a:lnTo>
                  <a:lnTo>
                    <a:pt x="75" y="565"/>
                  </a:lnTo>
                  <a:lnTo>
                    <a:pt x="49" y="533"/>
                  </a:lnTo>
                  <a:lnTo>
                    <a:pt x="28" y="500"/>
                  </a:lnTo>
                  <a:lnTo>
                    <a:pt x="13" y="466"/>
                  </a:lnTo>
                  <a:lnTo>
                    <a:pt x="4" y="431"/>
                  </a:lnTo>
                  <a:lnTo>
                    <a:pt x="0" y="397"/>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08" name="Freeform 60">
              <a:extLst>
                <a:ext uri="{FF2B5EF4-FFF2-40B4-BE49-F238E27FC236}">
                  <a16:creationId xmlns:a16="http://schemas.microsoft.com/office/drawing/2014/main" id="{B58D4280-B6BE-2078-8330-0618DCB18C59}"/>
                </a:ext>
              </a:extLst>
            </p:cNvPr>
            <p:cNvSpPr>
              <a:spLocks/>
            </p:cNvSpPr>
            <p:nvPr/>
          </p:nvSpPr>
          <p:spPr bwMode="auto">
            <a:xfrm>
              <a:off x="3212" y="1314"/>
              <a:ext cx="794" cy="397"/>
            </a:xfrm>
            <a:custGeom>
              <a:avLst/>
              <a:gdLst>
                <a:gd name="T0" fmla="*/ 3 w 1588"/>
                <a:gd name="T1" fmla="*/ 362 h 795"/>
                <a:gd name="T2" fmla="*/ 27 w 1588"/>
                <a:gd name="T3" fmla="*/ 294 h 795"/>
                <a:gd name="T4" fmla="*/ 74 w 1588"/>
                <a:gd name="T5" fmla="*/ 229 h 795"/>
                <a:gd name="T6" fmla="*/ 144 w 1588"/>
                <a:gd name="T7" fmla="*/ 170 h 795"/>
                <a:gd name="T8" fmla="*/ 233 w 1588"/>
                <a:gd name="T9" fmla="*/ 117 h 795"/>
                <a:gd name="T10" fmla="*/ 339 w 1588"/>
                <a:gd name="T11" fmla="*/ 71 h 795"/>
                <a:gd name="T12" fmla="*/ 458 w 1588"/>
                <a:gd name="T13" fmla="*/ 37 h 795"/>
                <a:gd name="T14" fmla="*/ 588 w 1588"/>
                <a:gd name="T15" fmla="*/ 14 h 795"/>
                <a:gd name="T16" fmla="*/ 726 w 1588"/>
                <a:gd name="T17" fmla="*/ 2 h 795"/>
                <a:gd name="T18" fmla="*/ 863 w 1588"/>
                <a:gd name="T19" fmla="*/ 2 h 795"/>
                <a:gd name="T20" fmla="*/ 999 w 1588"/>
                <a:gd name="T21" fmla="*/ 14 h 795"/>
                <a:gd name="T22" fmla="*/ 1130 w 1588"/>
                <a:gd name="T23" fmla="*/ 37 h 795"/>
                <a:gd name="T24" fmla="*/ 1249 w 1588"/>
                <a:gd name="T25" fmla="*/ 71 h 795"/>
                <a:gd name="T26" fmla="*/ 1356 w 1588"/>
                <a:gd name="T27" fmla="*/ 117 h 795"/>
                <a:gd name="T28" fmla="*/ 1444 w 1588"/>
                <a:gd name="T29" fmla="*/ 170 h 795"/>
                <a:gd name="T30" fmla="*/ 1514 w 1588"/>
                <a:gd name="T31" fmla="*/ 229 h 795"/>
                <a:gd name="T32" fmla="*/ 1560 w 1588"/>
                <a:gd name="T33" fmla="*/ 294 h 795"/>
                <a:gd name="T34" fmla="*/ 1585 w 1588"/>
                <a:gd name="T35" fmla="*/ 362 h 795"/>
                <a:gd name="T36" fmla="*/ 1585 w 1588"/>
                <a:gd name="T37" fmla="*/ 432 h 795"/>
                <a:gd name="T38" fmla="*/ 1560 w 1588"/>
                <a:gd name="T39" fmla="*/ 500 h 795"/>
                <a:gd name="T40" fmla="*/ 1514 w 1588"/>
                <a:gd name="T41" fmla="*/ 565 h 795"/>
                <a:gd name="T42" fmla="*/ 1444 w 1588"/>
                <a:gd name="T43" fmla="*/ 626 h 795"/>
                <a:gd name="T44" fmla="*/ 1356 w 1588"/>
                <a:gd name="T45" fmla="*/ 679 h 795"/>
                <a:gd name="T46" fmla="*/ 1249 w 1588"/>
                <a:gd name="T47" fmla="*/ 723 h 795"/>
                <a:gd name="T48" fmla="*/ 1130 w 1588"/>
                <a:gd name="T49" fmla="*/ 757 h 795"/>
                <a:gd name="T50" fmla="*/ 999 w 1588"/>
                <a:gd name="T51" fmla="*/ 782 h 795"/>
                <a:gd name="T52" fmla="*/ 863 w 1588"/>
                <a:gd name="T53" fmla="*/ 794 h 795"/>
                <a:gd name="T54" fmla="*/ 726 w 1588"/>
                <a:gd name="T55" fmla="*/ 794 h 795"/>
                <a:gd name="T56" fmla="*/ 588 w 1588"/>
                <a:gd name="T57" fmla="*/ 782 h 795"/>
                <a:gd name="T58" fmla="*/ 458 w 1588"/>
                <a:gd name="T59" fmla="*/ 757 h 795"/>
                <a:gd name="T60" fmla="*/ 339 w 1588"/>
                <a:gd name="T61" fmla="*/ 723 h 795"/>
                <a:gd name="T62" fmla="*/ 233 w 1588"/>
                <a:gd name="T63" fmla="*/ 679 h 795"/>
                <a:gd name="T64" fmla="*/ 144 w 1588"/>
                <a:gd name="T65" fmla="*/ 626 h 795"/>
                <a:gd name="T66" fmla="*/ 74 w 1588"/>
                <a:gd name="T67" fmla="*/ 565 h 795"/>
                <a:gd name="T68" fmla="*/ 27 w 1588"/>
                <a:gd name="T69" fmla="*/ 500 h 795"/>
                <a:gd name="T70" fmla="*/ 3 w 1588"/>
                <a:gd name="T71" fmla="*/ 43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3" y="362"/>
                  </a:lnTo>
                  <a:lnTo>
                    <a:pt x="12" y="329"/>
                  </a:lnTo>
                  <a:lnTo>
                    <a:pt x="27" y="294"/>
                  </a:lnTo>
                  <a:lnTo>
                    <a:pt x="48" y="261"/>
                  </a:lnTo>
                  <a:lnTo>
                    <a:pt x="74" y="229"/>
                  </a:lnTo>
                  <a:lnTo>
                    <a:pt x="107" y="199"/>
                  </a:lnTo>
                  <a:lnTo>
                    <a:pt x="144" y="170"/>
                  </a:lnTo>
                  <a:lnTo>
                    <a:pt x="186" y="141"/>
                  </a:lnTo>
                  <a:lnTo>
                    <a:pt x="233" y="117"/>
                  </a:lnTo>
                  <a:lnTo>
                    <a:pt x="284" y="93"/>
                  </a:lnTo>
                  <a:lnTo>
                    <a:pt x="339" y="71"/>
                  </a:lnTo>
                  <a:lnTo>
                    <a:pt x="398" y="53"/>
                  </a:lnTo>
                  <a:lnTo>
                    <a:pt x="458" y="37"/>
                  </a:lnTo>
                  <a:lnTo>
                    <a:pt x="523" y="25"/>
                  </a:lnTo>
                  <a:lnTo>
                    <a:pt x="588" y="14"/>
                  </a:lnTo>
                  <a:lnTo>
                    <a:pt x="656" y="6"/>
                  </a:lnTo>
                  <a:lnTo>
                    <a:pt x="726" y="2"/>
                  </a:lnTo>
                  <a:lnTo>
                    <a:pt x="794" y="0"/>
                  </a:lnTo>
                  <a:lnTo>
                    <a:pt x="863" y="2"/>
                  </a:lnTo>
                  <a:lnTo>
                    <a:pt x="931" y="6"/>
                  </a:lnTo>
                  <a:lnTo>
                    <a:pt x="999" y="14"/>
                  </a:lnTo>
                  <a:lnTo>
                    <a:pt x="1066" y="25"/>
                  </a:lnTo>
                  <a:lnTo>
                    <a:pt x="1130" y="37"/>
                  </a:lnTo>
                  <a:lnTo>
                    <a:pt x="1191" y="53"/>
                  </a:lnTo>
                  <a:lnTo>
                    <a:pt x="1249" y="71"/>
                  </a:lnTo>
                  <a:lnTo>
                    <a:pt x="1305" y="93"/>
                  </a:lnTo>
                  <a:lnTo>
                    <a:pt x="1356" y="117"/>
                  </a:lnTo>
                  <a:lnTo>
                    <a:pt x="1402" y="141"/>
                  </a:lnTo>
                  <a:lnTo>
                    <a:pt x="1444" y="170"/>
                  </a:lnTo>
                  <a:lnTo>
                    <a:pt x="1482" y="199"/>
                  </a:lnTo>
                  <a:lnTo>
                    <a:pt x="1514" y="229"/>
                  </a:lnTo>
                  <a:lnTo>
                    <a:pt x="1541" y="261"/>
                  </a:lnTo>
                  <a:lnTo>
                    <a:pt x="1560" y="294"/>
                  </a:lnTo>
                  <a:lnTo>
                    <a:pt x="1576" y="329"/>
                  </a:lnTo>
                  <a:lnTo>
                    <a:pt x="1585" y="362"/>
                  </a:lnTo>
                  <a:lnTo>
                    <a:pt x="1588" y="397"/>
                  </a:lnTo>
                  <a:lnTo>
                    <a:pt x="1585" y="432"/>
                  </a:lnTo>
                  <a:lnTo>
                    <a:pt x="1576" y="467"/>
                  </a:lnTo>
                  <a:lnTo>
                    <a:pt x="1560" y="500"/>
                  </a:lnTo>
                  <a:lnTo>
                    <a:pt x="1541" y="533"/>
                  </a:lnTo>
                  <a:lnTo>
                    <a:pt x="1514" y="565"/>
                  </a:lnTo>
                  <a:lnTo>
                    <a:pt x="1482" y="595"/>
                  </a:lnTo>
                  <a:lnTo>
                    <a:pt x="1444" y="626"/>
                  </a:lnTo>
                  <a:lnTo>
                    <a:pt x="1402" y="653"/>
                  </a:lnTo>
                  <a:lnTo>
                    <a:pt x="1356" y="679"/>
                  </a:lnTo>
                  <a:lnTo>
                    <a:pt x="1305" y="701"/>
                  </a:lnTo>
                  <a:lnTo>
                    <a:pt x="1249" y="723"/>
                  </a:lnTo>
                  <a:lnTo>
                    <a:pt x="1191" y="742"/>
                  </a:lnTo>
                  <a:lnTo>
                    <a:pt x="1130" y="757"/>
                  </a:lnTo>
                  <a:lnTo>
                    <a:pt x="1066" y="771"/>
                  </a:lnTo>
                  <a:lnTo>
                    <a:pt x="999" y="782"/>
                  </a:lnTo>
                  <a:lnTo>
                    <a:pt x="931" y="789"/>
                  </a:lnTo>
                  <a:lnTo>
                    <a:pt x="863" y="794"/>
                  </a:lnTo>
                  <a:lnTo>
                    <a:pt x="794" y="795"/>
                  </a:lnTo>
                  <a:lnTo>
                    <a:pt x="726" y="794"/>
                  </a:lnTo>
                  <a:lnTo>
                    <a:pt x="656" y="789"/>
                  </a:lnTo>
                  <a:lnTo>
                    <a:pt x="588" y="782"/>
                  </a:lnTo>
                  <a:lnTo>
                    <a:pt x="523" y="771"/>
                  </a:lnTo>
                  <a:lnTo>
                    <a:pt x="458" y="757"/>
                  </a:lnTo>
                  <a:lnTo>
                    <a:pt x="398" y="742"/>
                  </a:lnTo>
                  <a:lnTo>
                    <a:pt x="339" y="723"/>
                  </a:lnTo>
                  <a:lnTo>
                    <a:pt x="284" y="701"/>
                  </a:lnTo>
                  <a:lnTo>
                    <a:pt x="233" y="679"/>
                  </a:lnTo>
                  <a:lnTo>
                    <a:pt x="186" y="653"/>
                  </a:lnTo>
                  <a:lnTo>
                    <a:pt x="144" y="626"/>
                  </a:lnTo>
                  <a:lnTo>
                    <a:pt x="107" y="595"/>
                  </a:lnTo>
                  <a:lnTo>
                    <a:pt x="74" y="565"/>
                  </a:lnTo>
                  <a:lnTo>
                    <a:pt x="48" y="533"/>
                  </a:lnTo>
                  <a:lnTo>
                    <a:pt x="27" y="500"/>
                  </a:lnTo>
                  <a:lnTo>
                    <a:pt x="12" y="467"/>
                  </a:lnTo>
                  <a:lnTo>
                    <a:pt x="3" y="432"/>
                  </a:lnTo>
                  <a:lnTo>
                    <a:pt x="0" y="397"/>
                  </a:lnTo>
                  <a:close/>
                </a:path>
              </a:pathLst>
            </a:custGeom>
            <a:solidFill>
              <a:srgbClr val="00FFFF"/>
            </a:solidFill>
            <a:ln w="317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09" name="Rectangle 61">
              <a:extLst>
                <a:ext uri="{FF2B5EF4-FFF2-40B4-BE49-F238E27FC236}">
                  <a16:creationId xmlns:a16="http://schemas.microsoft.com/office/drawing/2014/main" id="{5D86EBEF-20B2-E8FE-E88C-FA8FA79B2C85}"/>
                </a:ext>
              </a:extLst>
            </p:cNvPr>
            <p:cNvSpPr>
              <a:spLocks noChangeArrowheads="1"/>
            </p:cNvSpPr>
            <p:nvPr/>
          </p:nvSpPr>
          <p:spPr bwMode="auto">
            <a:xfrm>
              <a:off x="3460" y="1376"/>
              <a:ext cx="294"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Regional</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0" name="Rectangle 62">
              <a:extLst>
                <a:ext uri="{FF2B5EF4-FFF2-40B4-BE49-F238E27FC236}">
                  <a16:creationId xmlns:a16="http://schemas.microsoft.com/office/drawing/2014/main" id="{2AA51BC7-1EB7-3FB7-50F9-87AF639BEEF3}"/>
                </a:ext>
              </a:extLst>
            </p:cNvPr>
            <p:cNvSpPr>
              <a:spLocks noChangeArrowheads="1"/>
            </p:cNvSpPr>
            <p:nvPr/>
          </p:nvSpPr>
          <p:spPr bwMode="auto">
            <a:xfrm>
              <a:off x="3418" y="1467"/>
              <a:ext cx="37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Information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1" name="Rectangle 63">
              <a:extLst>
                <a:ext uri="{FF2B5EF4-FFF2-40B4-BE49-F238E27FC236}">
                  <a16:creationId xmlns:a16="http://schemas.microsoft.com/office/drawing/2014/main" id="{388655BF-5EB2-E635-BA25-BC3FC7DFC7D8}"/>
                </a:ext>
              </a:extLst>
            </p:cNvPr>
            <p:cNvSpPr>
              <a:spLocks noChangeArrowheads="1"/>
            </p:cNvSpPr>
            <p:nvPr/>
          </p:nvSpPr>
          <p:spPr bwMode="auto">
            <a:xfrm>
              <a:off x="3464" y="1558"/>
              <a:ext cx="286"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Systems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2" name="Line 64">
              <a:extLst>
                <a:ext uri="{FF2B5EF4-FFF2-40B4-BE49-F238E27FC236}">
                  <a16:creationId xmlns:a16="http://schemas.microsoft.com/office/drawing/2014/main" id="{2DFFA539-05CA-13EB-2947-35C4EED06A3E}"/>
                </a:ext>
              </a:extLst>
            </p:cNvPr>
            <p:cNvSpPr>
              <a:spLocks noChangeShapeType="1"/>
            </p:cNvSpPr>
            <p:nvPr/>
          </p:nvSpPr>
          <p:spPr bwMode="auto">
            <a:xfrm>
              <a:off x="3212" y="2080"/>
              <a:ext cx="1105"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13" name="Rectangle 65">
              <a:extLst>
                <a:ext uri="{FF2B5EF4-FFF2-40B4-BE49-F238E27FC236}">
                  <a16:creationId xmlns:a16="http://schemas.microsoft.com/office/drawing/2014/main" id="{B77277CA-9971-CB7E-788C-83587CCE9C61}"/>
                </a:ext>
              </a:extLst>
            </p:cNvPr>
            <p:cNvSpPr>
              <a:spLocks noChangeArrowheads="1"/>
            </p:cNvSpPr>
            <p:nvPr/>
          </p:nvSpPr>
          <p:spPr bwMode="auto">
            <a:xfrm>
              <a:off x="3237" y="1876"/>
              <a:ext cx="101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Interface Agency and Regional</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4" name="Rectangle 66">
              <a:extLst>
                <a:ext uri="{FF2B5EF4-FFF2-40B4-BE49-F238E27FC236}">
                  <a16:creationId xmlns:a16="http://schemas.microsoft.com/office/drawing/2014/main" id="{4E9BC4BA-C9C2-F915-841B-DA8906698A21}"/>
                </a:ext>
              </a:extLst>
            </p:cNvPr>
            <p:cNvSpPr>
              <a:spLocks noChangeArrowheads="1"/>
            </p:cNvSpPr>
            <p:nvPr/>
          </p:nvSpPr>
          <p:spPr bwMode="auto">
            <a:xfrm>
              <a:off x="3237" y="1966"/>
              <a:ext cx="286"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Systems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5" name="Line 67">
              <a:extLst>
                <a:ext uri="{FF2B5EF4-FFF2-40B4-BE49-F238E27FC236}">
                  <a16:creationId xmlns:a16="http://schemas.microsoft.com/office/drawing/2014/main" id="{6B2A3DEA-0079-4251-9CB8-F042C63533F6}"/>
                </a:ext>
              </a:extLst>
            </p:cNvPr>
            <p:cNvSpPr>
              <a:spLocks noChangeShapeType="1"/>
            </p:cNvSpPr>
            <p:nvPr/>
          </p:nvSpPr>
          <p:spPr bwMode="auto">
            <a:xfrm>
              <a:off x="3212" y="2364"/>
              <a:ext cx="113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16" name="Rectangle 68">
              <a:extLst>
                <a:ext uri="{FF2B5EF4-FFF2-40B4-BE49-F238E27FC236}">
                  <a16:creationId xmlns:a16="http://schemas.microsoft.com/office/drawing/2014/main" id="{B4BF7404-B350-213C-41FC-8B956B413C29}"/>
                </a:ext>
              </a:extLst>
            </p:cNvPr>
            <p:cNvSpPr>
              <a:spLocks noChangeArrowheads="1"/>
            </p:cNvSpPr>
            <p:nvPr/>
          </p:nvSpPr>
          <p:spPr bwMode="auto">
            <a:xfrm>
              <a:off x="3237" y="2160"/>
              <a:ext cx="91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Build and Operate Regional</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7" name="Rectangle 69">
              <a:extLst>
                <a:ext uri="{FF2B5EF4-FFF2-40B4-BE49-F238E27FC236}">
                  <a16:creationId xmlns:a16="http://schemas.microsoft.com/office/drawing/2014/main" id="{95FF311D-CE93-DF67-E14D-9B25141843EC}"/>
                </a:ext>
              </a:extLst>
            </p:cNvPr>
            <p:cNvSpPr>
              <a:spLocks noChangeArrowheads="1"/>
            </p:cNvSpPr>
            <p:nvPr/>
          </p:nvSpPr>
          <p:spPr bwMode="auto">
            <a:xfrm>
              <a:off x="3237" y="2250"/>
              <a:ext cx="641"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Information System</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8" name="Line 70">
              <a:extLst>
                <a:ext uri="{FF2B5EF4-FFF2-40B4-BE49-F238E27FC236}">
                  <a16:creationId xmlns:a16="http://schemas.microsoft.com/office/drawing/2014/main" id="{EBCB262F-55B2-525E-B494-21ECAE6F487B}"/>
                </a:ext>
              </a:extLst>
            </p:cNvPr>
            <p:cNvSpPr>
              <a:spLocks noChangeShapeType="1"/>
            </p:cNvSpPr>
            <p:nvPr/>
          </p:nvSpPr>
          <p:spPr bwMode="auto">
            <a:xfrm>
              <a:off x="3212" y="3214"/>
              <a:ext cx="1129"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19" name="Rectangle 71">
              <a:extLst>
                <a:ext uri="{FF2B5EF4-FFF2-40B4-BE49-F238E27FC236}">
                  <a16:creationId xmlns:a16="http://schemas.microsoft.com/office/drawing/2014/main" id="{CC107A57-0F2A-8AB9-FAF8-70FA6765E209}"/>
                </a:ext>
              </a:extLst>
            </p:cNvPr>
            <p:cNvSpPr>
              <a:spLocks noChangeArrowheads="1"/>
            </p:cNvSpPr>
            <p:nvPr/>
          </p:nvSpPr>
          <p:spPr bwMode="auto">
            <a:xfrm>
              <a:off x="3237" y="3112"/>
              <a:ext cx="426"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Archive Data</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20" name="Line 72">
              <a:extLst>
                <a:ext uri="{FF2B5EF4-FFF2-40B4-BE49-F238E27FC236}">
                  <a16:creationId xmlns:a16="http://schemas.microsoft.com/office/drawing/2014/main" id="{F0838888-6E7F-EF36-4804-940DF7294CCA}"/>
                </a:ext>
              </a:extLst>
            </p:cNvPr>
            <p:cNvSpPr>
              <a:spLocks noChangeShapeType="1"/>
            </p:cNvSpPr>
            <p:nvPr/>
          </p:nvSpPr>
          <p:spPr bwMode="auto">
            <a:xfrm>
              <a:off x="3212" y="1512"/>
              <a:ext cx="2" cy="234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21" name="Line 73">
              <a:extLst>
                <a:ext uri="{FF2B5EF4-FFF2-40B4-BE49-F238E27FC236}">
                  <a16:creationId xmlns:a16="http://schemas.microsoft.com/office/drawing/2014/main" id="{66BDD3E5-528D-1DF0-1B13-69F8D5E5B1CD}"/>
                </a:ext>
              </a:extLst>
            </p:cNvPr>
            <p:cNvSpPr>
              <a:spLocks noChangeShapeType="1"/>
            </p:cNvSpPr>
            <p:nvPr/>
          </p:nvSpPr>
          <p:spPr bwMode="auto">
            <a:xfrm>
              <a:off x="3212" y="3526"/>
              <a:ext cx="1363"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22" name="Rectangle 74">
              <a:extLst>
                <a:ext uri="{FF2B5EF4-FFF2-40B4-BE49-F238E27FC236}">
                  <a16:creationId xmlns:a16="http://schemas.microsoft.com/office/drawing/2014/main" id="{1AA248DB-2D38-6C86-B36E-2CB87D1EC92E}"/>
                </a:ext>
              </a:extLst>
            </p:cNvPr>
            <p:cNvSpPr>
              <a:spLocks noChangeArrowheads="1"/>
            </p:cNvSpPr>
            <p:nvPr/>
          </p:nvSpPr>
          <p:spPr bwMode="auto">
            <a:xfrm>
              <a:off x="3237" y="3322"/>
              <a:ext cx="1241"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Maintain Repository of Transportation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23" name="Rectangle 75">
              <a:extLst>
                <a:ext uri="{FF2B5EF4-FFF2-40B4-BE49-F238E27FC236}">
                  <a16:creationId xmlns:a16="http://schemas.microsoft.com/office/drawing/2014/main" id="{D5C0206B-1FE4-97C4-BDBC-A76477E1371D}"/>
                </a:ext>
              </a:extLst>
            </p:cNvPr>
            <p:cNvSpPr>
              <a:spLocks noChangeArrowheads="1"/>
            </p:cNvSpPr>
            <p:nvPr/>
          </p:nvSpPr>
          <p:spPr bwMode="auto">
            <a:xfrm>
              <a:off x="3237" y="3413"/>
              <a:ext cx="96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and Communication Systems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24" name="Line 76">
              <a:extLst>
                <a:ext uri="{FF2B5EF4-FFF2-40B4-BE49-F238E27FC236}">
                  <a16:creationId xmlns:a16="http://schemas.microsoft.com/office/drawing/2014/main" id="{FB31C5B6-F9D9-5262-F026-A19F475C39BA}"/>
                </a:ext>
              </a:extLst>
            </p:cNvPr>
            <p:cNvSpPr>
              <a:spLocks noChangeShapeType="1"/>
            </p:cNvSpPr>
            <p:nvPr/>
          </p:nvSpPr>
          <p:spPr bwMode="auto">
            <a:xfrm>
              <a:off x="3214" y="3853"/>
              <a:ext cx="13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25" name="Rectangle 77">
              <a:extLst>
                <a:ext uri="{FF2B5EF4-FFF2-40B4-BE49-F238E27FC236}">
                  <a16:creationId xmlns:a16="http://schemas.microsoft.com/office/drawing/2014/main" id="{0CFBDEE5-8596-5CBD-DA49-C1EA7610514F}"/>
                </a:ext>
              </a:extLst>
            </p:cNvPr>
            <p:cNvSpPr>
              <a:spLocks noChangeArrowheads="1"/>
            </p:cNvSpPr>
            <p:nvPr/>
          </p:nvSpPr>
          <p:spPr bwMode="auto">
            <a:xfrm>
              <a:off x="3239" y="3649"/>
              <a:ext cx="968"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Coordinate with Regional ITS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26" name="Rectangle 78">
              <a:extLst>
                <a:ext uri="{FF2B5EF4-FFF2-40B4-BE49-F238E27FC236}">
                  <a16:creationId xmlns:a16="http://schemas.microsoft.com/office/drawing/2014/main" id="{0F96557C-DC10-77A2-C402-BB66390EE1A1}"/>
                </a:ext>
              </a:extLst>
            </p:cNvPr>
            <p:cNvSpPr>
              <a:spLocks noChangeArrowheads="1"/>
            </p:cNvSpPr>
            <p:nvPr/>
          </p:nvSpPr>
          <p:spPr bwMode="auto">
            <a:xfrm>
              <a:off x="3239" y="3740"/>
              <a:ext cx="398"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Architecture</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27" name="Line 79">
              <a:extLst>
                <a:ext uri="{FF2B5EF4-FFF2-40B4-BE49-F238E27FC236}">
                  <a16:creationId xmlns:a16="http://schemas.microsoft.com/office/drawing/2014/main" id="{E96BFB43-3068-E85D-9E55-220E4061A007}"/>
                </a:ext>
              </a:extLst>
            </p:cNvPr>
            <p:cNvSpPr>
              <a:spLocks noChangeShapeType="1"/>
            </p:cNvSpPr>
            <p:nvPr/>
          </p:nvSpPr>
          <p:spPr bwMode="auto">
            <a:xfrm>
              <a:off x="3212" y="2575"/>
              <a:ext cx="1129"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28" name="Rectangle 80">
              <a:extLst>
                <a:ext uri="{FF2B5EF4-FFF2-40B4-BE49-F238E27FC236}">
                  <a16:creationId xmlns:a16="http://schemas.microsoft.com/office/drawing/2014/main" id="{F8EB3E97-C3B4-6115-1223-CF1D75DA896C}"/>
                </a:ext>
              </a:extLst>
            </p:cNvPr>
            <p:cNvSpPr>
              <a:spLocks noChangeArrowheads="1"/>
            </p:cNvSpPr>
            <p:nvPr/>
          </p:nvSpPr>
          <p:spPr bwMode="auto">
            <a:xfrm>
              <a:off x="3237" y="2473"/>
              <a:ext cx="940"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Provide Traveler Information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29" name="Line 81">
              <a:extLst>
                <a:ext uri="{FF2B5EF4-FFF2-40B4-BE49-F238E27FC236}">
                  <a16:creationId xmlns:a16="http://schemas.microsoft.com/office/drawing/2014/main" id="{1BDF726A-9071-546A-2C64-0CD41A1D8BB8}"/>
                </a:ext>
              </a:extLst>
            </p:cNvPr>
            <p:cNvSpPr>
              <a:spLocks noChangeShapeType="1"/>
            </p:cNvSpPr>
            <p:nvPr/>
          </p:nvSpPr>
          <p:spPr bwMode="auto">
            <a:xfrm>
              <a:off x="3212" y="2800"/>
              <a:ext cx="1129"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30" name="Rectangle 82">
              <a:extLst>
                <a:ext uri="{FF2B5EF4-FFF2-40B4-BE49-F238E27FC236}">
                  <a16:creationId xmlns:a16="http://schemas.microsoft.com/office/drawing/2014/main" id="{D4C9E52D-1020-2B47-74E0-9AFD07878E6D}"/>
                </a:ext>
              </a:extLst>
            </p:cNvPr>
            <p:cNvSpPr>
              <a:spLocks noChangeArrowheads="1"/>
            </p:cNvSpPr>
            <p:nvPr/>
          </p:nvSpPr>
          <p:spPr bwMode="auto">
            <a:xfrm>
              <a:off x="3237" y="2687"/>
              <a:ext cx="96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Compile Weather Information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31" name="Line 83">
              <a:extLst>
                <a:ext uri="{FF2B5EF4-FFF2-40B4-BE49-F238E27FC236}">
                  <a16:creationId xmlns:a16="http://schemas.microsoft.com/office/drawing/2014/main" id="{843DDA02-4D1C-FE86-00E7-8506ACB363C4}"/>
                </a:ext>
              </a:extLst>
            </p:cNvPr>
            <p:cNvSpPr>
              <a:spLocks noChangeShapeType="1"/>
            </p:cNvSpPr>
            <p:nvPr/>
          </p:nvSpPr>
          <p:spPr bwMode="auto">
            <a:xfrm>
              <a:off x="3212" y="3001"/>
              <a:ext cx="1129"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32" name="Rectangle 84">
              <a:extLst>
                <a:ext uri="{FF2B5EF4-FFF2-40B4-BE49-F238E27FC236}">
                  <a16:creationId xmlns:a16="http://schemas.microsoft.com/office/drawing/2014/main" id="{5503B64B-D284-EB2D-5EB8-AE41FA650AC4}"/>
                </a:ext>
              </a:extLst>
            </p:cNvPr>
            <p:cNvSpPr>
              <a:spLocks noChangeArrowheads="1"/>
            </p:cNvSpPr>
            <p:nvPr/>
          </p:nvSpPr>
          <p:spPr bwMode="auto">
            <a:xfrm>
              <a:off x="3237" y="2899"/>
              <a:ext cx="810"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Manage GIS Information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33" name="Freeform 85">
              <a:extLst>
                <a:ext uri="{FF2B5EF4-FFF2-40B4-BE49-F238E27FC236}">
                  <a16:creationId xmlns:a16="http://schemas.microsoft.com/office/drawing/2014/main" id="{1DFE3742-DD2A-4B8C-EFCB-99B1BA69F8E9}"/>
                </a:ext>
              </a:extLst>
            </p:cNvPr>
            <p:cNvSpPr>
              <a:spLocks/>
            </p:cNvSpPr>
            <p:nvPr/>
          </p:nvSpPr>
          <p:spPr bwMode="auto">
            <a:xfrm>
              <a:off x="4459" y="1370"/>
              <a:ext cx="793" cy="398"/>
            </a:xfrm>
            <a:custGeom>
              <a:avLst/>
              <a:gdLst>
                <a:gd name="T0" fmla="*/ 3 w 1588"/>
                <a:gd name="T1" fmla="*/ 362 h 795"/>
                <a:gd name="T2" fmla="*/ 27 w 1588"/>
                <a:gd name="T3" fmla="*/ 294 h 795"/>
                <a:gd name="T4" fmla="*/ 74 w 1588"/>
                <a:gd name="T5" fmla="*/ 229 h 795"/>
                <a:gd name="T6" fmla="*/ 144 w 1588"/>
                <a:gd name="T7" fmla="*/ 169 h 795"/>
                <a:gd name="T8" fmla="*/ 233 w 1588"/>
                <a:gd name="T9" fmla="*/ 116 h 795"/>
                <a:gd name="T10" fmla="*/ 339 w 1588"/>
                <a:gd name="T11" fmla="*/ 71 h 795"/>
                <a:gd name="T12" fmla="*/ 458 w 1588"/>
                <a:gd name="T13" fmla="*/ 36 h 795"/>
                <a:gd name="T14" fmla="*/ 588 w 1588"/>
                <a:gd name="T15" fmla="*/ 13 h 795"/>
                <a:gd name="T16" fmla="*/ 724 w 1588"/>
                <a:gd name="T17" fmla="*/ 1 h 795"/>
                <a:gd name="T18" fmla="*/ 864 w 1588"/>
                <a:gd name="T19" fmla="*/ 1 h 795"/>
                <a:gd name="T20" fmla="*/ 1000 w 1588"/>
                <a:gd name="T21" fmla="*/ 13 h 795"/>
                <a:gd name="T22" fmla="*/ 1130 w 1588"/>
                <a:gd name="T23" fmla="*/ 36 h 795"/>
                <a:gd name="T24" fmla="*/ 1249 w 1588"/>
                <a:gd name="T25" fmla="*/ 71 h 795"/>
                <a:gd name="T26" fmla="*/ 1355 w 1588"/>
                <a:gd name="T27" fmla="*/ 116 h 795"/>
                <a:gd name="T28" fmla="*/ 1444 w 1588"/>
                <a:gd name="T29" fmla="*/ 169 h 795"/>
                <a:gd name="T30" fmla="*/ 1514 w 1588"/>
                <a:gd name="T31" fmla="*/ 229 h 795"/>
                <a:gd name="T32" fmla="*/ 1561 w 1588"/>
                <a:gd name="T33" fmla="*/ 294 h 795"/>
                <a:gd name="T34" fmla="*/ 1585 w 1588"/>
                <a:gd name="T35" fmla="*/ 362 h 795"/>
                <a:gd name="T36" fmla="*/ 1585 w 1588"/>
                <a:gd name="T37" fmla="*/ 431 h 795"/>
                <a:gd name="T38" fmla="*/ 1561 w 1588"/>
                <a:gd name="T39" fmla="*/ 500 h 795"/>
                <a:gd name="T40" fmla="*/ 1514 w 1588"/>
                <a:gd name="T41" fmla="*/ 565 h 795"/>
                <a:gd name="T42" fmla="*/ 1444 w 1588"/>
                <a:gd name="T43" fmla="*/ 625 h 795"/>
                <a:gd name="T44" fmla="*/ 1355 w 1588"/>
                <a:gd name="T45" fmla="*/ 678 h 795"/>
                <a:gd name="T46" fmla="*/ 1249 w 1588"/>
                <a:gd name="T47" fmla="*/ 722 h 795"/>
                <a:gd name="T48" fmla="*/ 1130 w 1588"/>
                <a:gd name="T49" fmla="*/ 757 h 795"/>
                <a:gd name="T50" fmla="*/ 1000 w 1588"/>
                <a:gd name="T51" fmla="*/ 781 h 795"/>
                <a:gd name="T52" fmla="*/ 864 w 1588"/>
                <a:gd name="T53" fmla="*/ 793 h 795"/>
                <a:gd name="T54" fmla="*/ 724 w 1588"/>
                <a:gd name="T55" fmla="*/ 793 h 795"/>
                <a:gd name="T56" fmla="*/ 588 w 1588"/>
                <a:gd name="T57" fmla="*/ 781 h 795"/>
                <a:gd name="T58" fmla="*/ 458 w 1588"/>
                <a:gd name="T59" fmla="*/ 757 h 795"/>
                <a:gd name="T60" fmla="*/ 339 w 1588"/>
                <a:gd name="T61" fmla="*/ 722 h 795"/>
                <a:gd name="T62" fmla="*/ 233 w 1588"/>
                <a:gd name="T63" fmla="*/ 678 h 795"/>
                <a:gd name="T64" fmla="*/ 144 w 1588"/>
                <a:gd name="T65" fmla="*/ 625 h 795"/>
                <a:gd name="T66" fmla="*/ 74 w 1588"/>
                <a:gd name="T67" fmla="*/ 565 h 795"/>
                <a:gd name="T68" fmla="*/ 27 w 1588"/>
                <a:gd name="T69" fmla="*/ 500 h 795"/>
                <a:gd name="T70" fmla="*/ 3 w 1588"/>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3" y="362"/>
                  </a:lnTo>
                  <a:lnTo>
                    <a:pt x="12" y="328"/>
                  </a:lnTo>
                  <a:lnTo>
                    <a:pt x="27" y="294"/>
                  </a:lnTo>
                  <a:lnTo>
                    <a:pt x="49" y="260"/>
                  </a:lnTo>
                  <a:lnTo>
                    <a:pt x="74" y="229"/>
                  </a:lnTo>
                  <a:lnTo>
                    <a:pt x="106" y="198"/>
                  </a:lnTo>
                  <a:lnTo>
                    <a:pt x="144" y="169"/>
                  </a:lnTo>
                  <a:lnTo>
                    <a:pt x="186" y="141"/>
                  </a:lnTo>
                  <a:lnTo>
                    <a:pt x="233" y="116"/>
                  </a:lnTo>
                  <a:lnTo>
                    <a:pt x="285" y="92"/>
                  </a:lnTo>
                  <a:lnTo>
                    <a:pt x="339" y="71"/>
                  </a:lnTo>
                  <a:lnTo>
                    <a:pt x="398" y="53"/>
                  </a:lnTo>
                  <a:lnTo>
                    <a:pt x="458" y="36"/>
                  </a:lnTo>
                  <a:lnTo>
                    <a:pt x="523" y="24"/>
                  </a:lnTo>
                  <a:lnTo>
                    <a:pt x="588" y="13"/>
                  </a:lnTo>
                  <a:lnTo>
                    <a:pt x="656" y="6"/>
                  </a:lnTo>
                  <a:lnTo>
                    <a:pt x="724" y="1"/>
                  </a:lnTo>
                  <a:lnTo>
                    <a:pt x="794" y="0"/>
                  </a:lnTo>
                  <a:lnTo>
                    <a:pt x="864" y="1"/>
                  </a:lnTo>
                  <a:lnTo>
                    <a:pt x="932" y="6"/>
                  </a:lnTo>
                  <a:lnTo>
                    <a:pt x="1000" y="13"/>
                  </a:lnTo>
                  <a:lnTo>
                    <a:pt x="1066" y="24"/>
                  </a:lnTo>
                  <a:lnTo>
                    <a:pt x="1130" y="36"/>
                  </a:lnTo>
                  <a:lnTo>
                    <a:pt x="1192" y="53"/>
                  </a:lnTo>
                  <a:lnTo>
                    <a:pt x="1249" y="71"/>
                  </a:lnTo>
                  <a:lnTo>
                    <a:pt x="1305" y="92"/>
                  </a:lnTo>
                  <a:lnTo>
                    <a:pt x="1355" y="116"/>
                  </a:lnTo>
                  <a:lnTo>
                    <a:pt x="1402" y="141"/>
                  </a:lnTo>
                  <a:lnTo>
                    <a:pt x="1444" y="169"/>
                  </a:lnTo>
                  <a:lnTo>
                    <a:pt x="1482" y="198"/>
                  </a:lnTo>
                  <a:lnTo>
                    <a:pt x="1514" y="229"/>
                  </a:lnTo>
                  <a:lnTo>
                    <a:pt x="1539" y="260"/>
                  </a:lnTo>
                  <a:lnTo>
                    <a:pt x="1561" y="294"/>
                  </a:lnTo>
                  <a:lnTo>
                    <a:pt x="1576" y="328"/>
                  </a:lnTo>
                  <a:lnTo>
                    <a:pt x="1585" y="362"/>
                  </a:lnTo>
                  <a:lnTo>
                    <a:pt x="1588" y="397"/>
                  </a:lnTo>
                  <a:lnTo>
                    <a:pt x="1585" y="431"/>
                  </a:lnTo>
                  <a:lnTo>
                    <a:pt x="1576" y="466"/>
                  </a:lnTo>
                  <a:lnTo>
                    <a:pt x="1561" y="500"/>
                  </a:lnTo>
                  <a:lnTo>
                    <a:pt x="1539" y="533"/>
                  </a:lnTo>
                  <a:lnTo>
                    <a:pt x="1514" y="565"/>
                  </a:lnTo>
                  <a:lnTo>
                    <a:pt x="1482" y="595"/>
                  </a:lnTo>
                  <a:lnTo>
                    <a:pt x="1444" y="625"/>
                  </a:lnTo>
                  <a:lnTo>
                    <a:pt x="1402" y="653"/>
                  </a:lnTo>
                  <a:lnTo>
                    <a:pt x="1355" y="678"/>
                  </a:lnTo>
                  <a:lnTo>
                    <a:pt x="1305" y="701"/>
                  </a:lnTo>
                  <a:lnTo>
                    <a:pt x="1249" y="722"/>
                  </a:lnTo>
                  <a:lnTo>
                    <a:pt x="1192" y="742"/>
                  </a:lnTo>
                  <a:lnTo>
                    <a:pt x="1130" y="757"/>
                  </a:lnTo>
                  <a:lnTo>
                    <a:pt x="1066" y="771"/>
                  </a:lnTo>
                  <a:lnTo>
                    <a:pt x="1000" y="781"/>
                  </a:lnTo>
                  <a:lnTo>
                    <a:pt x="932" y="789"/>
                  </a:lnTo>
                  <a:lnTo>
                    <a:pt x="864" y="793"/>
                  </a:lnTo>
                  <a:lnTo>
                    <a:pt x="794" y="795"/>
                  </a:lnTo>
                  <a:lnTo>
                    <a:pt x="724" y="793"/>
                  </a:lnTo>
                  <a:lnTo>
                    <a:pt x="656" y="789"/>
                  </a:lnTo>
                  <a:lnTo>
                    <a:pt x="588" y="781"/>
                  </a:lnTo>
                  <a:lnTo>
                    <a:pt x="523" y="771"/>
                  </a:lnTo>
                  <a:lnTo>
                    <a:pt x="458" y="757"/>
                  </a:lnTo>
                  <a:lnTo>
                    <a:pt x="398" y="742"/>
                  </a:lnTo>
                  <a:lnTo>
                    <a:pt x="339" y="722"/>
                  </a:lnTo>
                  <a:lnTo>
                    <a:pt x="285" y="701"/>
                  </a:lnTo>
                  <a:lnTo>
                    <a:pt x="233" y="678"/>
                  </a:lnTo>
                  <a:lnTo>
                    <a:pt x="186" y="653"/>
                  </a:lnTo>
                  <a:lnTo>
                    <a:pt x="144" y="625"/>
                  </a:lnTo>
                  <a:lnTo>
                    <a:pt x="106" y="595"/>
                  </a:lnTo>
                  <a:lnTo>
                    <a:pt x="74" y="565"/>
                  </a:lnTo>
                  <a:lnTo>
                    <a:pt x="49" y="533"/>
                  </a:lnTo>
                  <a:lnTo>
                    <a:pt x="27" y="500"/>
                  </a:lnTo>
                  <a:lnTo>
                    <a:pt x="12" y="466"/>
                  </a:lnTo>
                  <a:lnTo>
                    <a:pt x="3" y="431"/>
                  </a:lnTo>
                  <a:lnTo>
                    <a:pt x="0" y="3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34" name="Freeform 86">
              <a:extLst>
                <a:ext uri="{FF2B5EF4-FFF2-40B4-BE49-F238E27FC236}">
                  <a16:creationId xmlns:a16="http://schemas.microsoft.com/office/drawing/2014/main" id="{C39F43D9-1D04-3E03-0D98-C9CAAD4E52BD}"/>
                </a:ext>
              </a:extLst>
            </p:cNvPr>
            <p:cNvSpPr>
              <a:spLocks/>
            </p:cNvSpPr>
            <p:nvPr/>
          </p:nvSpPr>
          <p:spPr bwMode="auto">
            <a:xfrm>
              <a:off x="4459" y="1370"/>
              <a:ext cx="793" cy="398"/>
            </a:xfrm>
            <a:custGeom>
              <a:avLst/>
              <a:gdLst>
                <a:gd name="T0" fmla="*/ 3 w 1588"/>
                <a:gd name="T1" fmla="*/ 362 h 795"/>
                <a:gd name="T2" fmla="*/ 27 w 1588"/>
                <a:gd name="T3" fmla="*/ 294 h 795"/>
                <a:gd name="T4" fmla="*/ 74 w 1588"/>
                <a:gd name="T5" fmla="*/ 229 h 795"/>
                <a:gd name="T6" fmla="*/ 144 w 1588"/>
                <a:gd name="T7" fmla="*/ 169 h 795"/>
                <a:gd name="T8" fmla="*/ 233 w 1588"/>
                <a:gd name="T9" fmla="*/ 116 h 795"/>
                <a:gd name="T10" fmla="*/ 339 w 1588"/>
                <a:gd name="T11" fmla="*/ 71 h 795"/>
                <a:gd name="T12" fmla="*/ 458 w 1588"/>
                <a:gd name="T13" fmla="*/ 36 h 795"/>
                <a:gd name="T14" fmla="*/ 588 w 1588"/>
                <a:gd name="T15" fmla="*/ 13 h 795"/>
                <a:gd name="T16" fmla="*/ 724 w 1588"/>
                <a:gd name="T17" fmla="*/ 1 h 795"/>
                <a:gd name="T18" fmla="*/ 864 w 1588"/>
                <a:gd name="T19" fmla="*/ 1 h 795"/>
                <a:gd name="T20" fmla="*/ 1000 w 1588"/>
                <a:gd name="T21" fmla="*/ 13 h 795"/>
                <a:gd name="T22" fmla="*/ 1130 w 1588"/>
                <a:gd name="T23" fmla="*/ 36 h 795"/>
                <a:gd name="T24" fmla="*/ 1249 w 1588"/>
                <a:gd name="T25" fmla="*/ 71 h 795"/>
                <a:gd name="T26" fmla="*/ 1355 w 1588"/>
                <a:gd name="T27" fmla="*/ 116 h 795"/>
                <a:gd name="T28" fmla="*/ 1444 w 1588"/>
                <a:gd name="T29" fmla="*/ 169 h 795"/>
                <a:gd name="T30" fmla="*/ 1514 w 1588"/>
                <a:gd name="T31" fmla="*/ 229 h 795"/>
                <a:gd name="T32" fmla="*/ 1561 w 1588"/>
                <a:gd name="T33" fmla="*/ 294 h 795"/>
                <a:gd name="T34" fmla="*/ 1585 w 1588"/>
                <a:gd name="T35" fmla="*/ 362 h 795"/>
                <a:gd name="T36" fmla="*/ 1585 w 1588"/>
                <a:gd name="T37" fmla="*/ 431 h 795"/>
                <a:gd name="T38" fmla="*/ 1561 w 1588"/>
                <a:gd name="T39" fmla="*/ 500 h 795"/>
                <a:gd name="T40" fmla="*/ 1514 w 1588"/>
                <a:gd name="T41" fmla="*/ 565 h 795"/>
                <a:gd name="T42" fmla="*/ 1444 w 1588"/>
                <a:gd name="T43" fmla="*/ 625 h 795"/>
                <a:gd name="T44" fmla="*/ 1355 w 1588"/>
                <a:gd name="T45" fmla="*/ 678 h 795"/>
                <a:gd name="T46" fmla="*/ 1249 w 1588"/>
                <a:gd name="T47" fmla="*/ 722 h 795"/>
                <a:gd name="T48" fmla="*/ 1130 w 1588"/>
                <a:gd name="T49" fmla="*/ 757 h 795"/>
                <a:gd name="T50" fmla="*/ 1000 w 1588"/>
                <a:gd name="T51" fmla="*/ 781 h 795"/>
                <a:gd name="T52" fmla="*/ 864 w 1588"/>
                <a:gd name="T53" fmla="*/ 793 h 795"/>
                <a:gd name="T54" fmla="*/ 724 w 1588"/>
                <a:gd name="T55" fmla="*/ 793 h 795"/>
                <a:gd name="T56" fmla="*/ 588 w 1588"/>
                <a:gd name="T57" fmla="*/ 781 h 795"/>
                <a:gd name="T58" fmla="*/ 458 w 1588"/>
                <a:gd name="T59" fmla="*/ 757 h 795"/>
                <a:gd name="T60" fmla="*/ 339 w 1588"/>
                <a:gd name="T61" fmla="*/ 722 h 795"/>
                <a:gd name="T62" fmla="*/ 233 w 1588"/>
                <a:gd name="T63" fmla="*/ 678 h 795"/>
                <a:gd name="T64" fmla="*/ 144 w 1588"/>
                <a:gd name="T65" fmla="*/ 625 h 795"/>
                <a:gd name="T66" fmla="*/ 74 w 1588"/>
                <a:gd name="T67" fmla="*/ 565 h 795"/>
                <a:gd name="T68" fmla="*/ 27 w 1588"/>
                <a:gd name="T69" fmla="*/ 500 h 795"/>
                <a:gd name="T70" fmla="*/ 3 w 1588"/>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3" y="362"/>
                  </a:lnTo>
                  <a:lnTo>
                    <a:pt x="12" y="328"/>
                  </a:lnTo>
                  <a:lnTo>
                    <a:pt x="27" y="294"/>
                  </a:lnTo>
                  <a:lnTo>
                    <a:pt x="49" y="260"/>
                  </a:lnTo>
                  <a:lnTo>
                    <a:pt x="74" y="229"/>
                  </a:lnTo>
                  <a:lnTo>
                    <a:pt x="106" y="198"/>
                  </a:lnTo>
                  <a:lnTo>
                    <a:pt x="144" y="169"/>
                  </a:lnTo>
                  <a:lnTo>
                    <a:pt x="186" y="141"/>
                  </a:lnTo>
                  <a:lnTo>
                    <a:pt x="233" y="116"/>
                  </a:lnTo>
                  <a:lnTo>
                    <a:pt x="285" y="92"/>
                  </a:lnTo>
                  <a:lnTo>
                    <a:pt x="339" y="71"/>
                  </a:lnTo>
                  <a:lnTo>
                    <a:pt x="398" y="53"/>
                  </a:lnTo>
                  <a:lnTo>
                    <a:pt x="458" y="36"/>
                  </a:lnTo>
                  <a:lnTo>
                    <a:pt x="523" y="24"/>
                  </a:lnTo>
                  <a:lnTo>
                    <a:pt x="588" y="13"/>
                  </a:lnTo>
                  <a:lnTo>
                    <a:pt x="656" y="6"/>
                  </a:lnTo>
                  <a:lnTo>
                    <a:pt x="724" y="1"/>
                  </a:lnTo>
                  <a:lnTo>
                    <a:pt x="794" y="0"/>
                  </a:lnTo>
                  <a:lnTo>
                    <a:pt x="864" y="1"/>
                  </a:lnTo>
                  <a:lnTo>
                    <a:pt x="932" y="6"/>
                  </a:lnTo>
                  <a:lnTo>
                    <a:pt x="1000" y="13"/>
                  </a:lnTo>
                  <a:lnTo>
                    <a:pt x="1066" y="24"/>
                  </a:lnTo>
                  <a:lnTo>
                    <a:pt x="1130" y="36"/>
                  </a:lnTo>
                  <a:lnTo>
                    <a:pt x="1192" y="53"/>
                  </a:lnTo>
                  <a:lnTo>
                    <a:pt x="1249" y="71"/>
                  </a:lnTo>
                  <a:lnTo>
                    <a:pt x="1305" y="92"/>
                  </a:lnTo>
                  <a:lnTo>
                    <a:pt x="1355" y="116"/>
                  </a:lnTo>
                  <a:lnTo>
                    <a:pt x="1402" y="141"/>
                  </a:lnTo>
                  <a:lnTo>
                    <a:pt x="1444" y="169"/>
                  </a:lnTo>
                  <a:lnTo>
                    <a:pt x="1482" y="198"/>
                  </a:lnTo>
                  <a:lnTo>
                    <a:pt x="1514" y="229"/>
                  </a:lnTo>
                  <a:lnTo>
                    <a:pt x="1539" y="260"/>
                  </a:lnTo>
                  <a:lnTo>
                    <a:pt x="1561" y="294"/>
                  </a:lnTo>
                  <a:lnTo>
                    <a:pt x="1576" y="328"/>
                  </a:lnTo>
                  <a:lnTo>
                    <a:pt x="1585" y="362"/>
                  </a:lnTo>
                  <a:lnTo>
                    <a:pt x="1588" y="397"/>
                  </a:lnTo>
                  <a:lnTo>
                    <a:pt x="1585" y="431"/>
                  </a:lnTo>
                  <a:lnTo>
                    <a:pt x="1576" y="466"/>
                  </a:lnTo>
                  <a:lnTo>
                    <a:pt x="1561" y="500"/>
                  </a:lnTo>
                  <a:lnTo>
                    <a:pt x="1539" y="533"/>
                  </a:lnTo>
                  <a:lnTo>
                    <a:pt x="1514" y="565"/>
                  </a:lnTo>
                  <a:lnTo>
                    <a:pt x="1482" y="595"/>
                  </a:lnTo>
                  <a:lnTo>
                    <a:pt x="1444" y="625"/>
                  </a:lnTo>
                  <a:lnTo>
                    <a:pt x="1402" y="653"/>
                  </a:lnTo>
                  <a:lnTo>
                    <a:pt x="1355" y="678"/>
                  </a:lnTo>
                  <a:lnTo>
                    <a:pt x="1305" y="701"/>
                  </a:lnTo>
                  <a:lnTo>
                    <a:pt x="1249" y="722"/>
                  </a:lnTo>
                  <a:lnTo>
                    <a:pt x="1192" y="742"/>
                  </a:lnTo>
                  <a:lnTo>
                    <a:pt x="1130" y="757"/>
                  </a:lnTo>
                  <a:lnTo>
                    <a:pt x="1066" y="771"/>
                  </a:lnTo>
                  <a:lnTo>
                    <a:pt x="1000" y="781"/>
                  </a:lnTo>
                  <a:lnTo>
                    <a:pt x="932" y="789"/>
                  </a:lnTo>
                  <a:lnTo>
                    <a:pt x="864" y="793"/>
                  </a:lnTo>
                  <a:lnTo>
                    <a:pt x="794" y="795"/>
                  </a:lnTo>
                  <a:lnTo>
                    <a:pt x="724" y="793"/>
                  </a:lnTo>
                  <a:lnTo>
                    <a:pt x="656" y="789"/>
                  </a:lnTo>
                  <a:lnTo>
                    <a:pt x="588" y="781"/>
                  </a:lnTo>
                  <a:lnTo>
                    <a:pt x="523" y="771"/>
                  </a:lnTo>
                  <a:lnTo>
                    <a:pt x="458" y="757"/>
                  </a:lnTo>
                  <a:lnTo>
                    <a:pt x="398" y="742"/>
                  </a:lnTo>
                  <a:lnTo>
                    <a:pt x="339" y="722"/>
                  </a:lnTo>
                  <a:lnTo>
                    <a:pt x="285" y="701"/>
                  </a:lnTo>
                  <a:lnTo>
                    <a:pt x="233" y="678"/>
                  </a:lnTo>
                  <a:lnTo>
                    <a:pt x="186" y="653"/>
                  </a:lnTo>
                  <a:lnTo>
                    <a:pt x="144" y="625"/>
                  </a:lnTo>
                  <a:lnTo>
                    <a:pt x="106" y="595"/>
                  </a:lnTo>
                  <a:lnTo>
                    <a:pt x="74" y="565"/>
                  </a:lnTo>
                  <a:lnTo>
                    <a:pt x="49" y="533"/>
                  </a:lnTo>
                  <a:lnTo>
                    <a:pt x="27" y="500"/>
                  </a:lnTo>
                  <a:lnTo>
                    <a:pt x="12" y="466"/>
                  </a:lnTo>
                  <a:lnTo>
                    <a:pt x="3" y="431"/>
                  </a:lnTo>
                  <a:lnTo>
                    <a:pt x="0" y="397"/>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35" name="Freeform 87">
              <a:extLst>
                <a:ext uri="{FF2B5EF4-FFF2-40B4-BE49-F238E27FC236}">
                  <a16:creationId xmlns:a16="http://schemas.microsoft.com/office/drawing/2014/main" id="{64BE9B9C-75AD-5F38-0E4C-364BAB4B2AE0}"/>
                </a:ext>
              </a:extLst>
            </p:cNvPr>
            <p:cNvSpPr>
              <a:spLocks/>
            </p:cNvSpPr>
            <p:nvPr/>
          </p:nvSpPr>
          <p:spPr bwMode="auto">
            <a:xfrm>
              <a:off x="4402" y="1314"/>
              <a:ext cx="794" cy="397"/>
            </a:xfrm>
            <a:custGeom>
              <a:avLst/>
              <a:gdLst>
                <a:gd name="T0" fmla="*/ 3 w 1587"/>
                <a:gd name="T1" fmla="*/ 362 h 795"/>
                <a:gd name="T2" fmla="*/ 27 w 1587"/>
                <a:gd name="T3" fmla="*/ 294 h 795"/>
                <a:gd name="T4" fmla="*/ 74 w 1587"/>
                <a:gd name="T5" fmla="*/ 229 h 795"/>
                <a:gd name="T6" fmla="*/ 143 w 1587"/>
                <a:gd name="T7" fmla="*/ 170 h 795"/>
                <a:gd name="T8" fmla="*/ 233 w 1587"/>
                <a:gd name="T9" fmla="*/ 117 h 795"/>
                <a:gd name="T10" fmla="*/ 339 w 1587"/>
                <a:gd name="T11" fmla="*/ 71 h 795"/>
                <a:gd name="T12" fmla="*/ 458 w 1587"/>
                <a:gd name="T13" fmla="*/ 37 h 795"/>
                <a:gd name="T14" fmla="*/ 588 w 1587"/>
                <a:gd name="T15" fmla="*/ 14 h 795"/>
                <a:gd name="T16" fmla="*/ 724 w 1587"/>
                <a:gd name="T17" fmla="*/ 2 h 795"/>
                <a:gd name="T18" fmla="*/ 863 w 1587"/>
                <a:gd name="T19" fmla="*/ 2 h 795"/>
                <a:gd name="T20" fmla="*/ 999 w 1587"/>
                <a:gd name="T21" fmla="*/ 14 h 795"/>
                <a:gd name="T22" fmla="*/ 1129 w 1587"/>
                <a:gd name="T23" fmla="*/ 37 h 795"/>
                <a:gd name="T24" fmla="*/ 1249 w 1587"/>
                <a:gd name="T25" fmla="*/ 71 h 795"/>
                <a:gd name="T26" fmla="*/ 1355 w 1587"/>
                <a:gd name="T27" fmla="*/ 117 h 795"/>
                <a:gd name="T28" fmla="*/ 1444 w 1587"/>
                <a:gd name="T29" fmla="*/ 170 h 795"/>
                <a:gd name="T30" fmla="*/ 1513 w 1587"/>
                <a:gd name="T31" fmla="*/ 229 h 795"/>
                <a:gd name="T32" fmla="*/ 1560 w 1587"/>
                <a:gd name="T33" fmla="*/ 294 h 795"/>
                <a:gd name="T34" fmla="*/ 1584 w 1587"/>
                <a:gd name="T35" fmla="*/ 362 h 795"/>
                <a:gd name="T36" fmla="*/ 1584 w 1587"/>
                <a:gd name="T37" fmla="*/ 432 h 795"/>
                <a:gd name="T38" fmla="*/ 1560 w 1587"/>
                <a:gd name="T39" fmla="*/ 500 h 795"/>
                <a:gd name="T40" fmla="*/ 1513 w 1587"/>
                <a:gd name="T41" fmla="*/ 565 h 795"/>
                <a:gd name="T42" fmla="*/ 1444 w 1587"/>
                <a:gd name="T43" fmla="*/ 626 h 795"/>
                <a:gd name="T44" fmla="*/ 1355 w 1587"/>
                <a:gd name="T45" fmla="*/ 679 h 795"/>
                <a:gd name="T46" fmla="*/ 1249 w 1587"/>
                <a:gd name="T47" fmla="*/ 723 h 795"/>
                <a:gd name="T48" fmla="*/ 1129 w 1587"/>
                <a:gd name="T49" fmla="*/ 757 h 795"/>
                <a:gd name="T50" fmla="*/ 999 w 1587"/>
                <a:gd name="T51" fmla="*/ 782 h 795"/>
                <a:gd name="T52" fmla="*/ 863 w 1587"/>
                <a:gd name="T53" fmla="*/ 794 h 795"/>
                <a:gd name="T54" fmla="*/ 724 w 1587"/>
                <a:gd name="T55" fmla="*/ 794 h 795"/>
                <a:gd name="T56" fmla="*/ 588 w 1587"/>
                <a:gd name="T57" fmla="*/ 782 h 795"/>
                <a:gd name="T58" fmla="*/ 458 w 1587"/>
                <a:gd name="T59" fmla="*/ 757 h 795"/>
                <a:gd name="T60" fmla="*/ 339 w 1587"/>
                <a:gd name="T61" fmla="*/ 723 h 795"/>
                <a:gd name="T62" fmla="*/ 233 w 1587"/>
                <a:gd name="T63" fmla="*/ 679 h 795"/>
                <a:gd name="T64" fmla="*/ 143 w 1587"/>
                <a:gd name="T65" fmla="*/ 626 h 795"/>
                <a:gd name="T66" fmla="*/ 74 w 1587"/>
                <a:gd name="T67" fmla="*/ 565 h 795"/>
                <a:gd name="T68" fmla="*/ 27 w 1587"/>
                <a:gd name="T69" fmla="*/ 500 h 795"/>
                <a:gd name="T70" fmla="*/ 3 w 1587"/>
                <a:gd name="T71" fmla="*/ 43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7" h="795">
                  <a:moveTo>
                    <a:pt x="0" y="397"/>
                  </a:moveTo>
                  <a:lnTo>
                    <a:pt x="3" y="362"/>
                  </a:lnTo>
                  <a:lnTo>
                    <a:pt x="12" y="329"/>
                  </a:lnTo>
                  <a:lnTo>
                    <a:pt x="27" y="294"/>
                  </a:lnTo>
                  <a:lnTo>
                    <a:pt x="48" y="261"/>
                  </a:lnTo>
                  <a:lnTo>
                    <a:pt x="74" y="229"/>
                  </a:lnTo>
                  <a:lnTo>
                    <a:pt x="106" y="199"/>
                  </a:lnTo>
                  <a:lnTo>
                    <a:pt x="143" y="170"/>
                  </a:lnTo>
                  <a:lnTo>
                    <a:pt x="186" y="141"/>
                  </a:lnTo>
                  <a:lnTo>
                    <a:pt x="233" y="117"/>
                  </a:lnTo>
                  <a:lnTo>
                    <a:pt x="284" y="93"/>
                  </a:lnTo>
                  <a:lnTo>
                    <a:pt x="339" y="71"/>
                  </a:lnTo>
                  <a:lnTo>
                    <a:pt x="398" y="53"/>
                  </a:lnTo>
                  <a:lnTo>
                    <a:pt x="458" y="37"/>
                  </a:lnTo>
                  <a:lnTo>
                    <a:pt x="521" y="25"/>
                  </a:lnTo>
                  <a:lnTo>
                    <a:pt x="588" y="14"/>
                  </a:lnTo>
                  <a:lnTo>
                    <a:pt x="656" y="6"/>
                  </a:lnTo>
                  <a:lnTo>
                    <a:pt x="724" y="2"/>
                  </a:lnTo>
                  <a:lnTo>
                    <a:pt x="794" y="0"/>
                  </a:lnTo>
                  <a:lnTo>
                    <a:pt x="863" y="2"/>
                  </a:lnTo>
                  <a:lnTo>
                    <a:pt x="931" y="6"/>
                  </a:lnTo>
                  <a:lnTo>
                    <a:pt x="999" y="14"/>
                  </a:lnTo>
                  <a:lnTo>
                    <a:pt x="1066" y="25"/>
                  </a:lnTo>
                  <a:lnTo>
                    <a:pt x="1129" y="37"/>
                  </a:lnTo>
                  <a:lnTo>
                    <a:pt x="1191" y="53"/>
                  </a:lnTo>
                  <a:lnTo>
                    <a:pt x="1249" y="71"/>
                  </a:lnTo>
                  <a:lnTo>
                    <a:pt x="1305" y="93"/>
                  </a:lnTo>
                  <a:lnTo>
                    <a:pt x="1355" y="117"/>
                  </a:lnTo>
                  <a:lnTo>
                    <a:pt x="1401" y="141"/>
                  </a:lnTo>
                  <a:lnTo>
                    <a:pt x="1444" y="170"/>
                  </a:lnTo>
                  <a:lnTo>
                    <a:pt x="1482" y="199"/>
                  </a:lnTo>
                  <a:lnTo>
                    <a:pt x="1513" y="229"/>
                  </a:lnTo>
                  <a:lnTo>
                    <a:pt x="1539" y="261"/>
                  </a:lnTo>
                  <a:lnTo>
                    <a:pt x="1560" y="294"/>
                  </a:lnTo>
                  <a:lnTo>
                    <a:pt x="1575" y="329"/>
                  </a:lnTo>
                  <a:lnTo>
                    <a:pt x="1584" y="362"/>
                  </a:lnTo>
                  <a:lnTo>
                    <a:pt x="1587" y="397"/>
                  </a:lnTo>
                  <a:lnTo>
                    <a:pt x="1584" y="432"/>
                  </a:lnTo>
                  <a:lnTo>
                    <a:pt x="1575" y="467"/>
                  </a:lnTo>
                  <a:lnTo>
                    <a:pt x="1560" y="500"/>
                  </a:lnTo>
                  <a:lnTo>
                    <a:pt x="1539" y="533"/>
                  </a:lnTo>
                  <a:lnTo>
                    <a:pt x="1513" y="565"/>
                  </a:lnTo>
                  <a:lnTo>
                    <a:pt x="1482" y="595"/>
                  </a:lnTo>
                  <a:lnTo>
                    <a:pt x="1444" y="626"/>
                  </a:lnTo>
                  <a:lnTo>
                    <a:pt x="1401" y="653"/>
                  </a:lnTo>
                  <a:lnTo>
                    <a:pt x="1355" y="679"/>
                  </a:lnTo>
                  <a:lnTo>
                    <a:pt x="1305" y="701"/>
                  </a:lnTo>
                  <a:lnTo>
                    <a:pt x="1249" y="723"/>
                  </a:lnTo>
                  <a:lnTo>
                    <a:pt x="1191" y="742"/>
                  </a:lnTo>
                  <a:lnTo>
                    <a:pt x="1129" y="757"/>
                  </a:lnTo>
                  <a:lnTo>
                    <a:pt x="1066" y="771"/>
                  </a:lnTo>
                  <a:lnTo>
                    <a:pt x="999" y="782"/>
                  </a:lnTo>
                  <a:lnTo>
                    <a:pt x="931" y="789"/>
                  </a:lnTo>
                  <a:lnTo>
                    <a:pt x="863" y="794"/>
                  </a:lnTo>
                  <a:lnTo>
                    <a:pt x="794" y="795"/>
                  </a:lnTo>
                  <a:lnTo>
                    <a:pt x="724" y="794"/>
                  </a:lnTo>
                  <a:lnTo>
                    <a:pt x="656" y="789"/>
                  </a:lnTo>
                  <a:lnTo>
                    <a:pt x="588" y="782"/>
                  </a:lnTo>
                  <a:lnTo>
                    <a:pt x="521" y="771"/>
                  </a:lnTo>
                  <a:lnTo>
                    <a:pt x="458" y="757"/>
                  </a:lnTo>
                  <a:lnTo>
                    <a:pt x="398" y="742"/>
                  </a:lnTo>
                  <a:lnTo>
                    <a:pt x="339" y="723"/>
                  </a:lnTo>
                  <a:lnTo>
                    <a:pt x="284" y="701"/>
                  </a:lnTo>
                  <a:lnTo>
                    <a:pt x="233" y="679"/>
                  </a:lnTo>
                  <a:lnTo>
                    <a:pt x="186" y="653"/>
                  </a:lnTo>
                  <a:lnTo>
                    <a:pt x="143" y="626"/>
                  </a:lnTo>
                  <a:lnTo>
                    <a:pt x="106" y="595"/>
                  </a:lnTo>
                  <a:lnTo>
                    <a:pt x="74" y="565"/>
                  </a:lnTo>
                  <a:lnTo>
                    <a:pt x="48" y="533"/>
                  </a:lnTo>
                  <a:lnTo>
                    <a:pt x="27" y="500"/>
                  </a:lnTo>
                  <a:lnTo>
                    <a:pt x="12" y="467"/>
                  </a:lnTo>
                  <a:lnTo>
                    <a:pt x="3" y="432"/>
                  </a:lnTo>
                  <a:lnTo>
                    <a:pt x="0" y="397"/>
                  </a:lnTo>
                  <a:close/>
                </a:path>
              </a:pathLst>
            </a:custGeom>
            <a:solidFill>
              <a:srgbClr val="00FFFF"/>
            </a:solidFill>
            <a:ln w="317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36" name="Rectangle 88">
              <a:extLst>
                <a:ext uri="{FF2B5EF4-FFF2-40B4-BE49-F238E27FC236}">
                  <a16:creationId xmlns:a16="http://schemas.microsoft.com/office/drawing/2014/main" id="{AA7DC9BC-16A2-4A2F-5858-C5FDF280B1E9}"/>
                </a:ext>
              </a:extLst>
            </p:cNvPr>
            <p:cNvSpPr>
              <a:spLocks noChangeArrowheads="1"/>
            </p:cNvSpPr>
            <p:nvPr/>
          </p:nvSpPr>
          <p:spPr bwMode="auto">
            <a:xfrm>
              <a:off x="4503" y="1421"/>
              <a:ext cx="555"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MATOC Finance</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37" name="Rectangle 89">
              <a:extLst>
                <a:ext uri="{FF2B5EF4-FFF2-40B4-BE49-F238E27FC236}">
                  <a16:creationId xmlns:a16="http://schemas.microsoft.com/office/drawing/2014/main" id="{9EAC4FF0-386E-F1F1-3015-618015683678}"/>
                </a:ext>
              </a:extLst>
            </p:cNvPr>
            <p:cNvSpPr>
              <a:spLocks noChangeArrowheads="1"/>
            </p:cNvSpPr>
            <p:nvPr/>
          </p:nvSpPr>
          <p:spPr bwMode="auto">
            <a:xfrm>
              <a:off x="4522" y="1512"/>
              <a:ext cx="54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&amp; Administration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38" name="Freeform 90">
              <a:extLst>
                <a:ext uri="{FF2B5EF4-FFF2-40B4-BE49-F238E27FC236}">
                  <a16:creationId xmlns:a16="http://schemas.microsoft.com/office/drawing/2014/main" id="{A98F27F1-56D4-E3D6-941A-2858E65CE4EA}"/>
                </a:ext>
              </a:extLst>
            </p:cNvPr>
            <p:cNvSpPr>
              <a:spLocks/>
            </p:cNvSpPr>
            <p:nvPr/>
          </p:nvSpPr>
          <p:spPr bwMode="auto">
            <a:xfrm>
              <a:off x="2817" y="1116"/>
              <a:ext cx="792" cy="198"/>
            </a:xfrm>
            <a:custGeom>
              <a:avLst/>
              <a:gdLst>
                <a:gd name="T0" fmla="*/ 0 w 1585"/>
                <a:gd name="T1" fmla="*/ 0 h 395"/>
                <a:gd name="T2" fmla="*/ 0 w 1585"/>
                <a:gd name="T3" fmla="*/ 111 h 395"/>
                <a:gd name="T4" fmla="*/ 1585 w 1585"/>
                <a:gd name="T5" fmla="*/ 111 h 395"/>
                <a:gd name="T6" fmla="*/ 1585 w 1585"/>
                <a:gd name="T7" fmla="*/ 395 h 395"/>
              </a:gdLst>
              <a:ahLst/>
              <a:cxnLst>
                <a:cxn ang="0">
                  <a:pos x="T0" y="T1"/>
                </a:cxn>
                <a:cxn ang="0">
                  <a:pos x="T2" y="T3"/>
                </a:cxn>
                <a:cxn ang="0">
                  <a:pos x="T4" y="T5"/>
                </a:cxn>
                <a:cxn ang="0">
                  <a:pos x="T6" y="T7"/>
                </a:cxn>
              </a:cxnLst>
              <a:rect l="0" t="0" r="r" b="b"/>
              <a:pathLst>
                <a:path w="1585" h="395">
                  <a:moveTo>
                    <a:pt x="0" y="0"/>
                  </a:moveTo>
                  <a:lnTo>
                    <a:pt x="0" y="111"/>
                  </a:lnTo>
                  <a:lnTo>
                    <a:pt x="1585" y="111"/>
                  </a:lnTo>
                  <a:lnTo>
                    <a:pt x="1585" y="395"/>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39" name="Freeform 91">
              <a:extLst>
                <a:ext uri="{FF2B5EF4-FFF2-40B4-BE49-F238E27FC236}">
                  <a16:creationId xmlns:a16="http://schemas.microsoft.com/office/drawing/2014/main" id="{F84DA375-D3AB-7685-4D1C-B636AC7812FA}"/>
                </a:ext>
              </a:extLst>
            </p:cNvPr>
            <p:cNvSpPr>
              <a:spLocks/>
            </p:cNvSpPr>
            <p:nvPr/>
          </p:nvSpPr>
          <p:spPr bwMode="auto">
            <a:xfrm>
              <a:off x="2817" y="1116"/>
              <a:ext cx="1982" cy="198"/>
            </a:xfrm>
            <a:custGeom>
              <a:avLst/>
              <a:gdLst>
                <a:gd name="T0" fmla="*/ 3965 w 3965"/>
                <a:gd name="T1" fmla="*/ 395 h 395"/>
                <a:gd name="T2" fmla="*/ 3965 w 3965"/>
                <a:gd name="T3" fmla="*/ 111 h 395"/>
                <a:gd name="T4" fmla="*/ 0 w 3965"/>
                <a:gd name="T5" fmla="*/ 111 h 395"/>
                <a:gd name="T6" fmla="*/ 0 w 3965"/>
                <a:gd name="T7" fmla="*/ 0 h 395"/>
              </a:gdLst>
              <a:ahLst/>
              <a:cxnLst>
                <a:cxn ang="0">
                  <a:pos x="T0" y="T1"/>
                </a:cxn>
                <a:cxn ang="0">
                  <a:pos x="T2" y="T3"/>
                </a:cxn>
                <a:cxn ang="0">
                  <a:pos x="T4" y="T5"/>
                </a:cxn>
                <a:cxn ang="0">
                  <a:pos x="T6" y="T7"/>
                </a:cxn>
              </a:cxnLst>
              <a:rect l="0" t="0" r="r" b="b"/>
              <a:pathLst>
                <a:path w="3965" h="395">
                  <a:moveTo>
                    <a:pt x="3965" y="395"/>
                  </a:moveTo>
                  <a:lnTo>
                    <a:pt x="3965" y="111"/>
                  </a:lnTo>
                  <a:lnTo>
                    <a:pt x="0" y="11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40" name="Freeform 92">
              <a:extLst>
                <a:ext uri="{FF2B5EF4-FFF2-40B4-BE49-F238E27FC236}">
                  <a16:creationId xmlns:a16="http://schemas.microsoft.com/office/drawing/2014/main" id="{6A528F38-7B3C-D4D5-E5ED-9BF7BF24B7EF}"/>
                </a:ext>
              </a:extLst>
            </p:cNvPr>
            <p:cNvSpPr>
              <a:spLocks/>
            </p:cNvSpPr>
            <p:nvPr/>
          </p:nvSpPr>
          <p:spPr bwMode="auto">
            <a:xfrm>
              <a:off x="2192" y="1116"/>
              <a:ext cx="625" cy="198"/>
            </a:xfrm>
            <a:custGeom>
              <a:avLst/>
              <a:gdLst>
                <a:gd name="T0" fmla="*/ 0 w 1249"/>
                <a:gd name="T1" fmla="*/ 395 h 395"/>
                <a:gd name="T2" fmla="*/ 0 w 1249"/>
                <a:gd name="T3" fmla="*/ 111 h 395"/>
                <a:gd name="T4" fmla="*/ 1249 w 1249"/>
                <a:gd name="T5" fmla="*/ 111 h 395"/>
                <a:gd name="T6" fmla="*/ 1249 w 1249"/>
                <a:gd name="T7" fmla="*/ 0 h 395"/>
              </a:gdLst>
              <a:ahLst/>
              <a:cxnLst>
                <a:cxn ang="0">
                  <a:pos x="T0" y="T1"/>
                </a:cxn>
                <a:cxn ang="0">
                  <a:pos x="T2" y="T3"/>
                </a:cxn>
                <a:cxn ang="0">
                  <a:pos x="T4" y="T5"/>
                </a:cxn>
                <a:cxn ang="0">
                  <a:pos x="T6" y="T7"/>
                </a:cxn>
              </a:cxnLst>
              <a:rect l="0" t="0" r="r" b="b"/>
              <a:pathLst>
                <a:path w="1249" h="395">
                  <a:moveTo>
                    <a:pt x="0" y="395"/>
                  </a:moveTo>
                  <a:lnTo>
                    <a:pt x="0" y="111"/>
                  </a:lnTo>
                  <a:lnTo>
                    <a:pt x="1249" y="111"/>
                  </a:lnTo>
                  <a:lnTo>
                    <a:pt x="1249"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41" name="Freeform 93">
              <a:extLst>
                <a:ext uri="{FF2B5EF4-FFF2-40B4-BE49-F238E27FC236}">
                  <a16:creationId xmlns:a16="http://schemas.microsoft.com/office/drawing/2014/main" id="{E856791B-62D2-7CE9-7111-8A541DEA57B0}"/>
                </a:ext>
              </a:extLst>
            </p:cNvPr>
            <p:cNvSpPr>
              <a:spLocks/>
            </p:cNvSpPr>
            <p:nvPr/>
          </p:nvSpPr>
          <p:spPr bwMode="auto">
            <a:xfrm>
              <a:off x="826" y="1116"/>
              <a:ext cx="1991" cy="198"/>
            </a:xfrm>
            <a:custGeom>
              <a:avLst/>
              <a:gdLst>
                <a:gd name="T0" fmla="*/ 0 w 3981"/>
                <a:gd name="T1" fmla="*/ 395 h 395"/>
                <a:gd name="T2" fmla="*/ 0 w 3981"/>
                <a:gd name="T3" fmla="*/ 111 h 395"/>
                <a:gd name="T4" fmla="*/ 3981 w 3981"/>
                <a:gd name="T5" fmla="*/ 111 h 395"/>
                <a:gd name="T6" fmla="*/ 3981 w 3981"/>
                <a:gd name="T7" fmla="*/ 0 h 395"/>
              </a:gdLst>
              <a:ahLst/>
              <a:cxnLst>
                <a:cxn ang="0">
                  <a:pos x="T0" y="T1"/>
                </a:cxn>
                <a:cxn ang="0">
                  <a:pos x="T2" y="T3"/>
                </a:cxn>
                <a:cxn ang="0">
                  <a:pos x="T4" y="T5"/>
                </a:cxn>
                <a:cxn ang="0">
                  <a:pos x="T6" y="T7"/>
                </a:cxn>
              </a:cxnLst>
              <a:rect l="0" t="0" r="r" b="b"/>
              <a:pathLst>
                <a:path w="3981" h="395">
                  <a:moveTo>
                    <a:pt x="0" y="395"/>
                  </a:moveTo>
                  <a:lnTo>
                    <a:pt x="0" y="111"/>
                  </a:lnTo>
                  <a:lnTo>
                    <a:pt x="3981" y="111"/>
                  </a:lnTo>
                  <a:lnTo>
                    <a:pt x="3981"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42" name="Line 94">
              <a:extLst>
                <a:ext uri="{FF2B5EF4-FFF2-40B4-BE49-F238E27FC236}">
                  <a16:creationId xmlns:a16="http://schemas.microsoft.com/office/drawing/2014/main" id="{D89984E5-B01D-28DB-1256-02AACD23973B}"/>
                </a:ext>
              </a:extLst>
            </p:cNvPr>
            <p:cNvSpPr>
              <a:spLocks noChangeShapeType="1"/>
            </p:cNvSpPr>
            <p:nvPr/>
          </p:nvSpPr>
          <p:spPr bwMode="auto">
            <a:xfrm>
              <a:off x="432" y="3896"/>
              <a:ext cx="907"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43" name="Rectangle 95">
              <a:extLst>
                <a:ext uri="{FF2B5EF4-FFF2-40B4-BE49-F238E27FC236}">
                  <a16:creationId xmlns:a16="http://schemas.microsoft.com/office/drawing/2014/main" id="{3DE8D8B4-4A24-9B8F-C1DB-D7038DFBC0FB}"/>
                </a:ext>
              </a:extLst>
            </p:cNvPr>
            <p:cNvSpPr>
              <a:spLocks noChangeArrowheads="1"/>
            </p:cNvSpPr>
            <p:nvPr/>
          </p:nvSpPr>
          <p:spPr bwMode="auto">
            <a:xfrm>
              <a:off x="457" y="3794"/>
              <a:ext cx="81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Forecast Incident Effects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44" name="Line 96">
              <a:extLst>
                <a:ext uri="{FF2B5EF4-FFF2-40B4-BE49-F238E27FC236}">
                  <a16:creationId xmlns:a16="http://schemas.microsoft.com/office/drawing/2014/main" id="{3991080B-8C7C-BF05-4922-FF35C22BD6CD}"/>
                </a:ext>
              </a:extLst>
            </p:cNvPr>
            <p:cNvSpPr>
              <a:spLocks noChangeShapeType="1"/>
            </p:cNvSpPr>
            <p:nvPr/>
          </p:nvSpPr>
          <p:spPr bwMode="auto">
            <a:xfrm>
              <a:off x="432" y="4108"/>
              <a:ext cx="142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45" name="Rectangle 97">
              <a:extLst>
                <a:ext uri="{FF2B5EF4-FFF2-40B4-BE49-F238E27FC236}">
                  <a16:creationId xmlns:a16="http://schemas.microsoft.com/office/drawing/2014/main" id="{3AFCFCF5-650B-5330-0576-AED4D71831DA}"/>
                </a:ext>
              </a:extLst>
            </p:cNvPr>
            <p:cNvSpPr>
              <a:spLocks noChangeArrowheads="1"/>
            </p:cNvSpPr>
            <p:nvPr/>
          </p:nvSpPr>
          <p:spPr bwMode="auto">
            <a:xfrm>
              <a:off x="457" y="3992"/>
              <a:ext cx="133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Examine Regional Incident Performance</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46" name="Line 98">
              <a:extLst>
                <a:ext uri="{FF2B5EF4-FFF2-40B4-BE49-F238E27FC236}">
                  <a16:creationId xmlns:a16="http://schemas.microsoft.com/office/drawing/2014/main" id="{836224FD-7693-B344-6E20-A9A74698AEAC}"/>
                </a:ext>
              </a:extLst>
            </p:cNvPr>
            <p:cNvSpPr>
              <a:spLocks noChangeShapeType="1"/>
            </p:cNvSpPr>
            <p:nvPr/>
          </p:nvSpPr>
          <p:spPr bwMode="auto">
            <a:xfrm>
              <a:off x="1795" y="2421"/>
              <a:ext cx="1043"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47" name="Rectangle 99">
              <a:extLst>
                <a:ext uri="{FF2B5EF4-FFF2-40B4-BE49-F238E27FC236}">
                  <a16:creationId xmlns:a16="http://schemas.microsoft.com/office/drawing/2014/main" id="{B81EDBEF-9ABE-4CD7-2A31-283904ADA2F5}"/>
                </a:ext>
              </a:extLst>
            </p:cNvPr>
            <p:cNvSpPr>
              <a:spLocks noChangeArrowheads="1"/>
            </p:cNvSpPr>
            <p:nvPr/>
          </p:nvSpPr>
          <p:spPr bwMode="auto">
            <a:xfrm>
              <a:off x="1820" y="2303"/>
              <a:ext cx="906"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Monitor Secondary Impacts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p:strips dir="rd"/>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